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499" r:id="rId3"/>
    <p:sldId id="483" r:id="rId4"/>
    <p:sldId id="484" r:id="rId5"/>
    <p:sldId id="525" r:id="rId6"/>
    <p:sldId id="526" r:id="rId7"/>
    <p:sldId id="529" r:id="rId8"/>
    <p:sldId id="530" r:id="rId9"/>
    <p:sldId id="566" r:id="rId10"/>
    <p:sldId id="569" r:id="rId11"/>
    <p:sldId id="571" r:id="rId12"/>
    <p:sldId id="557" r:id="rId13"/>
    <p:sldId id="554" r:id="rId14"/>
    <p:sldId id="558" r:id="rId15"/>
    <p:sldId id="559" r:id="rId16"/>
    <p:sldId id="562" r:id="rId17"/>
    <p:sldId id="563" r:id="rId18"/>
    <p:sldId id="330" r:id="rId19"/>
    <p:sldId id="564" r:id="rId20"/>
    <p:sldId id="565" r:id="rId21"/>
    <p:sldId id="55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1494" y="-64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6B5865-3C0D-4C51-BEC6-42F3DD0CC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DD8B935-01A9-423E-B1D1-FBAFB3EA7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DECEB75-4E0D-4D99-8B11-76EC4263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45E1C30-5A5A-450D-869D-A0DF2C5B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82FAE1F-0641-4B6E-B2D0-8D227425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6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E2F4D7-353D-4F15-AB95-50512A2A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C73CF27-0868-4F12-AB7C-7D5D977D0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3BF85D5-C52F-4710-B1F3-18D83398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19B1B5E-7EEC-4901-BFEB-F2D4B57C9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9F51F5C-9ADB-4B20-A29F-E9C757F7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2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662BED9-571B-42E1-8832-C32BB5B25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16B82E9-276B-4090-93DC-5E7E227F1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94BBA0D-0490-42ED-922C-54CA3CCF0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74D56A4-B321-462F-BAC5-069A148F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CEFEAEB-843A-43E0-ABEE-A5DF1993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291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245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072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33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529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867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34D39BD-2CC7-443C-AE09-CB36BB28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C5305-7D9E-47C0-9807-069E6B9EED74}" type="datetimeFigureOut">
              <a:rPr lang="ko-KR" altLang="en-US"/>
              <a:pPr>
                <a:defRPr/>
              </a:pPr>
              <a:t>2021-10-08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45198A-84DC-4BA9-9062-BC3506AB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219E6F6-A9C9-466E-946E-3133C65E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60AD27-A1F7-4745-A51D-601D21182CF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83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xmlns="" id="{57691A7B-E484-48B7-9864-26B27AD9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D3B7D-54FD-4B5F-BB6D-B1909DD52990}" type="datetimeFigureOut">
              <a:rPr lang="ko-KR" altLang="en-US"/>
              <a:pPr>
                <a:defRPr/>
              </a:pPr>
              <a:t>2021-10-08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xmlns="" id="{E18026F3-7B5A-49E2-8FCD-96428C0D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DEA4D7D2-F80D-453D-A1E5-23BC2A5E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0E4282-0CC4-4C3B-8467-6E883D26F2F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564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C86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xmlns="" id="{7506A25B-2CB8-4708-9D50-F220E017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9F9F2-D6A3-43E3-A67C-DE0D5247C243}" type="datetimeFigureOut">
              <a:rPr lang="ko-KR" altLang="en-US"/>
              <a:pPr>
                <a:defRPr/>
              </a:pPr>
              <a:t>2021-10-08</a:t>
            </a:fld>
            <a:endParaRPr lang="ko-KR" altLang="en-US" dirty="0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xmlns="" id="{14DC3B30-DCD6-465B-A5D6-0C28946A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xmlns="" id="{A3673793-E27D-41E7-B87E-E418F6FD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44BBD-29D9-4AA0-A004-20A3EB0102F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5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484D2B-34F3-4513-96E0-7F3EB57D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753384A-5A19-45A2-8F53-9595D7A4F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EE23D3C-F291-4A82-BC8D-A36DAE37F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AFEF225-32E8-459D-9596-A6D320054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A55706C-DA51-4FD2-9D8A-EB1AC7D1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24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xmlns="" id="{F7A1E102-1B9B-4F2B-ADE0-1DE4B2C1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623FD-0155-42DF-AA58-CEF761A87BE6}" type="datetimeFigureOut">
              <a:rPr lang="ko-KR" altLang="en-US"/>
              <a:pPr>
                <a:defRPr/>
              </a:pPr>
              <a:t>2021-10-08</a:t>
            </a:fld>
            <a:endParaRPr lang="ko-KR" altLang="en-US" dirty="0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xmlns="" id="{2D354D76-EEEE-4771-B78B-F0167016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57BD26BE-8BB7-4799-A6AA-BCD08B835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3F07F0-2307-4044-A0E5-536E6771E80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294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385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xmlns="" id="{45481221-AA31-46F5-B30C-F610B99C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59D87-CCCB-426A-AD92-02E445207959}" type="datetimeFigureOut">
              <a:rPr lang="ko-KR" altLang="en-US"/>
              <a:pPr>
                <a:defRPr/>
              </a:pPr>
              <a:t>2021-10-08</a:t>
            </a:fld>
            <a:endParaRPr lang="ko-KR" alt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xmlns="" id="{845541F1-3EB4-43D0-8A39-E87DA4B08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AAF6D6CD-8AD0-40B9-BC9F-80F839E7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FC1B7D-43B3-4091-B242-C02C7379D99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721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xmlns="" id="{C9A4C8B9-CF24-4A7C-B1FA-CBF9BFC48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295F2-928B-4752-BA4B-BC7E2D190F31}" type="datetimeFigureOut">
              <a:rPr lang="ko-KR" altLang="en-US"/>
              <a:pPr>
                <a:defRPr/>
              </a:pPr>
              <a:t>2021-10-08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xmlns="" id="{0254F5A6-FCEF-4707-AB62-5833F549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54FFC26D-6475-4BD9-B669-71DF2FA1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C2928D-500E-4C0C-80B7-CEDDBAC3BF4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800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xmlns="" id="{97D761BA-9ED7-4078-B7AE-564BE347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F41F3-B68B-41B4-82A8-885351928F4F}" type="datetimeFigureOut">
              <a:rPr lang="ko-KR" altLang="en-US"/>
              <a:pPr>
                <a:defRPr/>
              </a:pPr>
              <a:t>2021-10-08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xmlns="" id="{66EAFF0E-AB91-4326-B5C9-4701F01A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4667B91E-3019-4E41-BFB2-7FF62049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B8E5AD-2163-4712-9DCD-D5794DAF3EC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742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0A0EAAA-A3C3-4F65-B978-411347C3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08102-C936-43EE-AD70-1B3BD2B26C6F}" type="datetimeFigureOut">
              <a:rPr lang="ko-KR" altLang="en-US"/>
              <a:pPr>
                <a:defRPr/>
              </a:pPr>
              <a:t>2021-10-08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DD70296-80A5-4E93-B898-814AAE42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3539C-362F-495A-A277-7DB9FFFB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175254-7D2D-4625-BDCB-874CDCF1A31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047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B697333-FC54-4268-B173-AFE2BFA0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36FB3F-87D4-4A54-A4DE-B16B2A686994}" type="datetimeFigureOut">
              <a:rPr lang="ko-KR" altLang="en-US"/>
              <a:pPr>
                <a:defRPr/>
              </a:pPr>
              <a:t>2021-10-08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0DD15D3-4F15-4057-93B9-17E0F558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964E6B2-69F3-42F3-86E2-8D5FBB95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10F1A7-07D4-4275-AEFE-F7A95AC0E4B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75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862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890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rgbClr val="F7C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978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52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FED2BA-3926-4F7C-92D3-CDC24DE7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9910E77-07ED-43CE-823B-150F9AA8B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CE52C3-852B-490F-9B1B-A384A1509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1DA70B6-A054-46A8-9EFF-1D7979198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2F09A01-5D32-4E02-97DF-FBBDECD5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546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120E283-B786-4A7B-9DD5-A51DB3F7A448}"/>
              </a:ext>
            </a:extLst>
          </p:cNvPr>
          <p:cNvCxnSpPr/>
          <p:nvPr userDrawn="1"/>
        </p:nvCxnSpPr>
        <p:spPr>
          <a:xfrm>
            <a:off x="129540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7860358E-C94A-4EE6-9DE9-E18BD652759C}"/>
              </a:ext>
            </a:extLst>
          </p:cNvPr>
          <p:cNvCxnSpPr/>
          <p:nvPr userDrawn="1"/>
        </p:nvCxnSpPr>
        <p:spPr>
          <a:xfrm flipH="1">
            <a:off x="1295400" y="5805488"/>
            <a:ext cx="98890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5515B44E-BCF6-4F70-996C-9FFC12994BD3}"/>
              </a:ext>
            </a:extLst>
          </p:cNvPr>
          <p:cNvCxnSpPr/>
          <p:nvPr userDrawn="1"/>
        </p:nvCxnSpPr>
        <p:spPr>
          <a:xfrm>
            <a:off x="129540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B863DF83-1F83-4884-9200-CAB53D1C90E8}"/>
              </a:ext>
            </a:extLst>
          </p:cNvPr>
          <p:cNvCxnSpPr/>
          <p:nvPr userDrawn="1"/>
        </p:nvCxnSpPr>
        <p:spPr>
          <a:xfrm>
            <a:off x="2702984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70BF982-2D85-4CCC-8557-F050DD46F872}"/>
              </a:ext>
            </a:extLst>
          </p:cNvPr>
          <p:cNvCxnSpPr/>
          <p:nvPr userDrawn="1"/>
        </p:nvCxnSpPr>
        <p:spPr>
          <a:xfrm>
            <a:off x="4112684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D2A6EB1-1EF0-4D3A-94B8-F8B660D580BA}"/>
              </a:ext>
            </a:extLst>
          </p:cNvPr>
          <p:cNvCxnSpPr/>
          <p:nvPr userDrawn="1"/>
        </p:nvCxnSpPr>
        <p:spPr>
          <a:xfrm>
            <a:off x="5520267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DBA02D8-37C8-462E-B556-7A727F16AD0A}"/>
              </a:ext>
            </a:extLst>
          </p:cNvPr>
          <p:cNvCxnSpPr/>
          <p:nvPr userDrawn="1"/>
        </p:nvCxnSpPr>
        <p:spPr>
          <a:xfrm>
            <a:off x="6927851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A4F13812-071E-47FC-B307-7DD9B2DB3486}"/>
              </a:ext>
            </a:extLst>
          </p:cNvPr>
          <p:cNvCxnSpPr/>
          <p:nvPr userDrawn="1"/>
        </p:nvCxnSpPr>
        <p:spPr>
          <a:xfrm>
            <a:off x="8335433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C532E139-FABA-487A-B600-FBBBBF02C8F5}"/>
              </a:ext>
            </a:extLst>
          </p:cNvPr>
          <p:cNvCxnSpPr/>
          <p:nvPr userDrawn="1"/>
        </p:nvCxnSpPr>
        <p:spPr>
          <a:xfrm>
            <a:off x="9745133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A4F7BEC3-FFA2-4BDB-988B-4A64AA134E69}"/>
              </a:ext>
            </a:extLst>
          </p:cNvPr>
          <p:cNvCxnSpPr/>
          <p:nvPr userDrawn="1"/>
        </p:nvCxnSpPr>
        <p:spPr>
          <a:xfrm flipH="1">
            <a:off x="1295400" y="1962150"/>
            <a:ext cx="98890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0C119EC-BBF7-49DB-B0D6-A8D3A01180E5}"/>
              </a:ext>
            </a:extLst>
          </p:cNvPr>
          <p:cNvCxnSpPr/>
          <p:nvPr userDrawn="1"/>
        </p:nvCxnSpPr>
        <p:spPr>
          <a:xfrm flipH="1">
            <a:off x="1295400" y="2611438"/>
            <a:ext cx="98890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C12AE72B-58A7-42E8-BED5-4433916B002C}"/>
              </a:ext>
            </a:extLst>
          </p:cNvPr>
          <p:cNvCxnSpPr/>
          <p:nvPr userDrawn="1"/>
        </p:nvCxnSpPr>
        <p:spPr>
          <a:xfrm flipH="1">
            <a:off x="1295400" y="3259138"/>
            <a:ext cx="98890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A7F4AF5-17FF-4E38-A3DD-F0131119BF9F}"/>
              </a:ext>
            </a:extLst>
          </p:cNvPr>
          <p:cNvCxnSpPr/>
          <p:nvPr userDrawn="1"/>
        </p:nvCxnSpPr>
        <p:spPr>
          <a:xfrm flipH="1">
            <a:off x="1295400" y="3906838"/>
            <a:ext cx="98890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5C2E917B-5019-4ABD-8013-6D42BDC170DB}"/>
              </a:ext>
            </a:extLst>
          </p:cNvPr>
          <p:cNvCxnSpPr/>
          <p:nvPr userDrawn="1"/>
        </p:nvCxnSpPr>
        <p:spPr>
          <a:xfrm flipH="1">
            <a:off x="1295400" y="4554538"/>
            <a:ext cx="98890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BC552158-921E-4A84-BE0D-2C5B605A511E}"/>
              </a:ext>
            </a:extLst>
          </p:cNvPr>
          <p:cNvCxnSpPr/>
          <p:nvPr userDrawn="1"/>
        </p:nvCxnSpPr>
        <p:spPr>
          <a:xfrm flipH="1">
            <a:off x="1295400" y="5203825"/>
            <a:ext cx="98890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45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788F26-60F3-4328-81CA-65649D4A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2660B8C-D34C-4769-A3E6-C7CB4B2AE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C18C3A2-EC56-46D7-B402-56EA75C1A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4B90BE9-EFE7-4B2D-86A4-7BF97363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A5C3C59-8211-41BE-85F6-C849A4A26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DEB4B1A-A881-4135-B5B0-A833BEEC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1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28E348-BD15-48AF-B7CD-D3A6B91D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70BEE10-B4E4-430A-B294-EE855CF44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51E9C10-2F5F-444F-92B0-5A563803F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07ACA69-4559-48CA-98E1-A2E1310B5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DEBCED3-B44D-4D91-B819-07A31B864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73C42E9-41D6-4033-AC3F-78F4DC44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CEDF9A6-7066-42F5-B632-BBEFEE92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A8C838B-CCAB-4329-8B73-A9D1F5EC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4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DB2E78-53D2-4368-874E-3F00D046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DD2BF95-1C6C-4BBD-886C-03C80685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358004F-7168-483F-B303-D8A8A487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92C6E15-58C4-4253-B5E6-24C9153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27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E03D2F5-7762-43BC-B58E-B6F8D6DE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B7B6392-2C10-420A-984C-2E42F452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D16AED9-F6C2-4A62-B39C-4F946FCD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0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1E45628-BDBA-4A63-A5C5-E6C9FD6C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CAA9A2-9671-452A-8243-D69974C36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D27A138-BC2B-4233-B3D9-88F54DB2C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12A7962-CF79-4A7C-BBEA-FA822A55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B2C314C-45B2-4DD0-A523-688FF1F3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6858B0C-8E8E-4F1D-9437-93626B7B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11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3AEE3F-7A4E-4FF6-9E4A-7972C9D3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BAD289F-154E-41D6-9E2F-6C2705A21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FACAF64-7E78-449F-A384-3FDDEE9F1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DE288B0-4819-4DD1-ADD2-C993F4C07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2A1C7B5-23FB-4948-8825-10118A40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EBE8F8A-0260-41D3-BC14-013D5487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2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20B9F6C-6016-4726-8F1F-ABFDAB4C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333ADDF-1C04-49A5-8B43-C3FCEF196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508CCE-B778-4354-8D90-6FFE883A9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8C42C-D239-49E9-83AB-A1314162F427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9476F10-F338-479E-A829-AC5A98CF8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1517F24-C14C-4898-A45A-2F8A8B15E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3A489-59D5-4C8B-A267-AA0068D9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96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xmlns="" id="{FD3E9921-9913-4300-AA60-C667FBE177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xmlns="" id="{F5F108B2-EB81-4E85-9149-322072C03B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67D63B-AB8B-43D7-8C05-B0FB171D2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0A3041A-9576-4332-80CC-035CD73B0737}" type="datetimeFigureOut">
              <a:rPr lang="ko-KR" altLang="en-US"/>
              <a:pPr>
                <a:defRPr/>
              </a:pPr>
              <a:t>2021-10-08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F6F016-F6BE-4754-9B85-131C113AD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A3F130A-8E4A-468C-9095-FF725F113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fld id="{932F5331-3D17-4AAA-A3D0-25EFCB5700F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9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>
            <a:extLst>
              <a:ext uri="{FF2B5EF4-FFF2-40B4-BE49-F238E27FC236}">
                <a16:creationId xmlns:a16="http://schemas.microsoft.com/office/drawing/2014/main" xmlns="" id="{0442BF91-97B0-4062-9976-C4C1B9325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582" y="6457890"/>
            <a:ext cx="4610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</a:t>
            </a:r>
            <a:r>
              <a:rPr lang="ko-KR" alt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고봉민</a:t>
            </a:r>
            <a:r>
              <a:rPr lang="ko-KR" alt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남윤엽</a:t>
            </a:r>
            <a:r>
              <a:rPr lang="ko-KR" alt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양우석 </a:t>
            </a:r>
            <a:r>
              <a:rPr lang="ko-KR" alt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유시승</a:t>
            </a:r>
            <a:r>
              <a:rPr lang="ko-KR" alt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장철우</a:t>
            </a:r>
            <a:r>
              <a:rPr lang="en-US" altLang="ko-K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</a:t>
            </a:r>
            <a:endParaRPr lang="ko-KR" alt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63" name="TextBox 4">
            <a:extLst>
              <a:ext uri="{FF2B5EF4-FFF2-40B4-BE49-F238E27FC236}">
                <a16:creationId xmlns:a16="http://schemas.microsoft.com/office/drawing/2014/main" xmlns="" id="{8675AACA-021A-412A-9BDC-8F214C512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2513" y="5903892"/>
            <a:ext cx="22333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ko-KR" altLang="en-US" sz="3000" dirty="0">
                <a:solidFill>
                  <a:schemeClr val="bg1"/>
                </a:solidFill>
                <a:latin typeface="helvetica" panose="020B0604020202020204" pitchFamily="34" charset="0"/>
                <a:ea typeface="HY나무L" pitchFamily="18" charset="-127"/>
                <a:cs typeface="helvetica" panose="020B0604020202020204" pitchFamily="34" charset="0"/>
              </a:rPr>
              <a:t>고양이 부엌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xmlns="" id="{0A3B40E2-DD55-4730-87C2-46B355B05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5541" y="4780508"/>
            <a:ext cx="836260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4400" dirty="0" err="1">
                <a:solidFill>
                  <a:schemeClr val="bg1"/>
                </a:solidFill>
                <a:latin typeface="helvetica" panose="020B0604020202020204" pitchFamily="34" charset="0"/>
                <a:ea typeface="HY나무L" pitchFamily="18" charset="-127"/>
                <a:cs typeface="helvetica" panose="020B0604020202020204" pitchFamily="34" charset="0"/>
              </a:rPr>
              <a:t>Hancom</a:t>
            </a:r>
            <a:r>
              <a:rPr lang="en-US" altLang="ko-KR" sz="4400" dirty="0">
                <a:solidFill>
                  <a:schemeClr val="bg1"/>
                </a:solidFill>
                <a:latin typeface="helvetica" panose="020B0604020202020204" pitchFamily="34" charset="0"/>
                <a:ea typeface="HY나무L" pitchFamily="18" charset="-127"/>
                <a:cs typeface="helvetica" panose="020B0604020202020204" pitchFamily="34" charset="0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helvetica" panose="020B0604020202020204" pitchFamily="34" charset="0"/>
                <a:ea typeface="HY나무L" pitchFamily="18" charset="-127"/>
                <a:cs typeface="helvetica" panose="020B0604020202020204" pitchFamily="34" charset="0"/>
              </a:rPr>
              <a:t>Arcademy</a:t>
            </a:r>
            <a:r>
              <a:rPr lang="en-US" altLang="ko-KR" sz="4400" dirty="0">
                <a:solidFill>
                  <a:schemeClr val="bg1"/>
                </a:solidFill>
                <a:latin typeface="helvetica" panose="020B0604020202020204" pitchFamily="34" charset="0"/>
                <a:ea typeface="HY나무L" pitchFamily="18" charset="-127"/>
                <a:cs typeface="helvetica" panose="020B0604020202020204" pitchFamily="34" charset="0"/>
              </a:rPr>
              <a:t> Team Project</a:t>
            </a:r>
            <a:endParaRPr kumimoji="0" lang="ko-KR" altLang="en-US" sz="4400" dirty="0">
              <a:solidFill>
                <a:schemeClr val="bg1"/>
              </a:solidFill>
              <a:latin typeface="helvetica" panose="020B0604020202020204" pitchFamily="34" charset="0"/>
              <a:ea typeface="HY나무L" pitchFamily="18" charset="-127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56825" y="752591"/>
            <a:ext cx="2878403" cy="26309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2056825" y="290794"/>
            <a:ext cx="272382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FC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보드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(Drone)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58478" y="1185470"/>
            <a:ext cx="586901" cy="5593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2053151" y="1746151"/>
            <a:ext cx="17163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LPS22HH(SPI)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624681" y="1201429"/>
            <a:ext cx="586901" cy="5593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3519353" y="1762110"/>
            <a:ext cx="14158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M8N GPS(</a:t>
            </a:r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Uart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70061" y="2303172"/>
            <a:ext cx="586901" cy="5593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3464734" y="2863853"/>
            <a:ext cx="11972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BNO080(SPI)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205551" y="2484299"/>
            <a:ext cx="586901" cy="5593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2100224" y="3044980"/>
            <a:ext cx="1723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ICM20602(SPI)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039651" y="5224298"/>
            <a:ext cx="3030781" cy="11629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2019583" y="4762633"/>
            <a:ext cx="26597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Command GCS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794435" y="5224298"/>
            <a:ext cx="2304489" cy="11629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8774367" y="4762633"/>
            <a:ext cx="163378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GUI GCS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  <p:cxnSp>
        <p:nvCxnSpPr>
          <p:cNvPr id="6" name="직선 연결선 5"/>
          <p:cNvCxnSpPr>
            <a:endCxn id="21" idx="1"/>
          </p:cNvCxnSpPr>
          <p:nvPr/>
        </p:nvCxnSpPr>
        <p:spPr>
          <a:xfrm>
            <a:off x="4935228" y="870951"/>
            <a:ext cx="1353427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091621" y="5937148"/>
            <a:ext cx="3702814" cy="0"/>
          </a:xfrm>
          <a:prstGeom prst="line">
            <a:avLst/>
          </a:prstGeom>
          <a:ln w="28575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5210758" y="5975456"/>
            <a:ext cx="3460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PID Gain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입력</a:t>
            </a:r>
            <a:endParaRPr lang="en-US" altLang="ko-KR" sz="12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88655" y="708632"/>
            <a:ext cx="586901" cy="3246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3268717" y="3383534"/>
            <a:ext cx="0" cy="1379100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727454" y="3383534"/>
            <a:ext cx="0" cy="1379099"/>
          </a:xfrm>
          <a:prstGeom prst="line">
            <a:avLst/>
          </a:prstGeom>
          <a:ln w="28575">
            <a:solidFill>
              <a:srgbClr val="0070C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3727454" y="4010409"/>
            <a:ext cx="3329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Telemetry</a:t>
            </a:r>
          </a:p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현재 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GPS/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고도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/Roll/Pitch/Yaw</a:t>
            </a:r>
          </a:p>
          <a:p>
            <a:pPr>
              <a:defRPr/>
            </a:pP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배터리 전압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/PID Gain)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-60879" y="4102743"/>
            <a:ext cx="3329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Telemetry</a:t>
            </a:r>
          </a:p>
          <a:p>
            <a:pPr algn="r"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(</a:t>
            </a:r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타켓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GPS/</a:t>
            </a:r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타겟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 고도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/PID Gain)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5210758" y="4993465"/>
            <a:ext cx="3329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Uart</a:t>
            </a:r>
            <a:endParaRPr lang="en-US" altLang="ko-KR" sz="12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현재 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GPS/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고도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/Roll/Pitch/Yaw</a:t>
            </a:r>
          </a:p>
          <a:p>
            <a:pPr>
              <a:defRPr/>
            </a:pP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배터리 전압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/PID Gain)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292393" y="708632"/>
            <a:ext cx="586901" cy="3246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6183556" y="440844"/>
            <a:ext cx="543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ESC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7206577" y="440844"/>
            <a:ext cx="758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모</a:t>
            </a: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터</a:t>
            </a:r>
            <a:endParaRPr lang="en-US" altLang="ko-KR" sz="12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  <p:cxnSp>
        <p:nvCxnSpPr>
          <p:cNvPr id="52" name="직선 연결선 51"/>
          <p:cNvCxnSpPr>
            <a:stCxn id="21" idx="3"/>
            <a:endCxn id="47" idx="1"/>
          </p:cNvCxnSpPr>
          <p:nvPr/>
        </p:nvCxnSpPr>
        <p:spPr>
          <a:xfrm>
            <a:off x="6875556" y="870951"/>
            <a:ext cx="416837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endCxn id="55" idx="1"/>
          </p:cNvCxnSpPr>
          <p:nvPr/>
        </p:nvCxnSpPr>
        <p:spPr>
          <a:xfrm>
            <a:off x="4935228" y="1407072"/>
            <a:ext cx="1353427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288655" y="1244753"/>
            <a:ext cx="586901" cy="3246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7292393" y="1244753"/>
            <a:ext cx="586901" cy="3246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/>
          <p:cNvCxnSpPr>
            <a:stCxn id="55" idx="3"/>
            <a:endCxn id="56" idx="1"/>
          </p:cNvCxnSpPr>
          <p:nvPr/>
        </p:nvCxnSpPr>
        <p:spPr>
          <a:xfrm>
            <a:off x="6875556" y="1407072"/>
            <a:ext cx="416837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endCxn id="59" idx="1"/>
          </p:cNvCxnSpPr>
          <p:nvPr/>
        </p:nvCxnSpPr>
        <p:spPr>
          <a:xfrm>
            <a:off x="4935228" y="1908622"/>
            <a:ext cx="1353427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288655" y="1746303"/>
            <a:ext cx="586901" cy="3246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292393" y="1746303"/>
            <a:ext cx="586901" cy="3246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>
            <a:stCxn id="59" idx="3"/>
            <a:endCxn id="62" idx="1"/>
          </p:cNvCxnSpPr>
          <p:nvPr/>
        </p:nvCxnSpPr>
        <p:spPr>
          <a:xfrm>
            <a:off x="6875556" y="1908622"/>
            <a:ext cx="416837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65" idx="1"/>
          </p:cNvCxnSpPr>
          <p:nvPr/>
        </p:nvCxnSpPr>
        <p:spPr>
          <a:xfrm>
            <a:off x="4935228" y="2414682"/>
            <a:ext cx="1353427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288655" y="2252363"/>
            <a:ext cx="586901" cy="3246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292393" y="2252363"/>
            <a:ext cx="586901" cy="3246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>
            <a:stCxn id="65" idx="3"/>
            <a:endCxn id="66" idx="1"/>
          </p:cNvCxnSpPr>
          <p:nvPr/>
        </p:nvCxnSpPr>
        <p:spPr>
          <a:xfrm>
            <a:off x="6875556" y="2414682"/>
            <a:ext cx="416837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5340407" y="570132"/>
            <a:ext cx="671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PWM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5340407" y="1130073"/>
            <a:ext cx="671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PWM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5340407" y="1637084"/>
            <a:ext cx="671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PWM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5340407" y="2137683"/>
            <a:ext cx="671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PWM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8691102" y="2379789"/>
            <a:ext cx="2304489" cy="11629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8671034" y="1918124"/>
            <a:ext cx="11079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조종기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flipV="1">
            <a:off x="5101662" y="5639796"/>
            <a:ext cx="3692773" cy="13063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944198" y="3058044"/>
            <a:ext cx="3746904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944198" y="3248409"/>
            <a:ext cx="3746904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5210758" y="3254778"/>
            <a:ext cx="3329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Ibus</a:t>
            </a:r>
            <a:endParaRPr lang="en-US" altLang="ko-KR" sz="12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Throttle/Roll/Pitch/Yaw</a:t>
            </a:r>
          </a:p>
          <a:p>
            <a:pPr>
              <a:defRPr/>
            </a:pP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/Mode Select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신호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(Manual, ELP)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5217572" y="2613505"/>
            <a:ext cx="3329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Ibus</a:t>
            </a:r>
            <a:endParaRPr lang="en-US" altLang="ko-KR" sz="12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>
              <a:defRPr/>
            </a:pP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연결상태확인신호</a:t>
            </a:r>
            <a:endParaRPr lang="en-US" altLang="ko-KR" sz="12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4">
            <a:extLst>
              <a:ext uri="{FF2B5EF4-FFF2-40B4-BE49-F238E27FC236}">
                <a16:creationId xmlns:a16="http://schemas.microsoft.com/office/drawing/2014/main" xmlns="" id="{0604D9C1-CFB5-4BC6-8227-86D2CBD3F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6" y="1412875"/>
            <a:ext cx="2323072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0" dirty="0" smtClean="0">
                <a:solidFill>
                  <a:srgbClr val="96B5F4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</a:rPr>
              <a:t>03</a:t>
            </a:r>
            <a:endParaRPr lang="ko-KR" altLang="en-US" sz="15000" dirty="0">
              <a:solidFill>
                <a:srgbClr val="96B5F4"/>
              </a:solidFill>
              <a:latin typeface="helvetica" panose="020B0604020202020204" pitchFamily="34" charset="0"/>
              <a:ea typeface="굴림" panose="020B0600000101010101" pitchFamily="50" charset="-127"/>
              <a:cs typeface="helvetica" panose="020B0604020202020204" pitchFamily="34" charset="0"/>
            </a:endParaRPr>
          </a:p>
        </p:txBody>
      </p:sp>
      <p:sp>
        <p:nvSpPr>
          <p:cNvPr id="28675" name="TextBox 47">
            <a:extLst>
              <a:ext uri="{FF2B5EF4-FFF2-40B4-BE49-F238E27FC236}">
                <a16:creationId xmlns:a16="http://schemas.microsoft.com/office/drawing/2014/main" xmlns="" id="{14F63A8E-6366-48F7-9FCA-66839D10C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3813175"/>
            <a:ext cx="3302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4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개발 흐름도</a:t>
            </a:r>
            <a:endParaRPr lang="ko-KR" altLang="en-US" sz="4400" dirty="0">
              <a:solidFill>
                <a:srgbClr val="96B5F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갈매기형 수장 28">
            <a:extLst>
              <a:ext uri="{FF2B5EF4-FFF2-40B4-BE49-F238E27FC236}">
                <a16:creationId xmlns:a16="http://schemas.microsoft.com/office/drawing/2014/main" xmlns="" id="{81028B8A-E9F3-4FF5-A198-7F48DA2D302B}"/>
              </a:ext>
            </a:extLst>
          </p:cNvPr>
          <p:cNvSpPr/>
          <p:nvPr/>
        </p:nvSpPr>
        <p:spPr>
          <a:xfrm>
            <a:off x="1681163" y="1738313"/>
            <a:ext cx="2089150" cy="792162"/>
          </a:xfrm>
          <a:prstGeom prst="chevron">
            <a:avLst/>
          </a:prstGeom>
          <a:solidFill>
            <a:srgbClr val="96B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갈매기형 수장 29">
            <a:extLst>
              <a:ext uri="{FF2B5EF4-FFF2-40B4-BE49-F238E27FC236}">
                <a16:creationId xmlns:a16="http://schemas.microsoft.com/office/drawing/2014/main" xmlns="" id="{A2CE0552-5540-4CFA-ACD6-379E16DE2B71}"/>
              </a:ext>
            </a:extLst>
          </p:cNvPr>
          <p:cNvSpPr/>
          <p:nvPr/>
        </p:nvSpPr>
        <p:spPr>
          <a:xfrm>
            <a:off x="3922713" y="1738313"/>
            <a:ext cx="2087562" cy="79216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갈매기형 수장 30">
            <a:extLst>
              <a:ext uri="{FF2B5EF4-FFF2-40B4-BE49-F238E27FC236}">
                <a16:creationId xmlns:a16="http://schemas.microsoft.com/office/drawing/2014/main" xmlns="" id="{45CC9D64-AC1C-4839-AC6C-143BD82E52ED}"/>
              </a:ext>
            </a:extLst>
          </p:cNvPr>
          <p:cNvSpPr/>
          <p:nvPr/>
        </p:nvSpPr>
        <p:spPr>
          <a:xfrm>
            <a:off x="6137276" y="1738313"/>
            <a:ext cx="2087563" cy="792162"/>
          </a:xfrm>
          <a:prstGeom prst="chevron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갈매기형 수장 31">
            <a:extLst>
              <a:ext uri="{FF2B5EF4-FFF2-40B4-BE49-F238E27FC236}">
                <a16:creationId xmlns:a16="http://schemas.microsoft.com/office/drawing/2014/main" xmlns="" id="{C07936F5-F61E-4C13-956C-984C12D9E71C}"/>
              </a:ext>
            </a:extLst>
          </p:cNvPr>
          <p:cNvSpPr/>
          <p:nvPr/>
        </p:nvSpPr>
        <p:spPr>
          <a:xfrm>
            <a:off x="8377238" y="1709738"/>
            <a:ext cx="2089150" cy="79216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45FB10A0-8490-430E-BB5B-AF3569D6C745}"/>
              </a:ext>
            </a:extLst>
          </p:cNvPr>
          <p:cNvSpPr/>
          <p:nvPr/>
        </p:nvSpPr>
        <p:spPr>
          <a:xfrm>
            <a:off x="1681164" y="2906714"/>
            <a:ext cx="1906587" cy="3455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135BCCE-E31D-4BC1-A27A-016CA8663971}"/>
              </a:ext>
            </a:extLst>
          </p:cNvPr>
          <p:cNvSpPr/>
          <p:nvPr/>
        </p:nvSpPr>
        <p:spPr>
          <a:xfrm>
            <a:off x="3922714" y="2914650"/>
            <a:ext cx="1906587" cy="34559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BDBC7C6-1532-4F34-BA8F-EA25B312E910}"/>
              </a:ext>
            </a:extLst>
          </p:cNvPr>
          <p:cNvSpPr/>
          <p:nvPr/>
        </p:nvSpPr>
        <p:spPr>
          <a:xfrm>
            <a:off x="6227764" y="2906714"/>
            <a:ext cx="1906587" cy="3455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869A91B-72C4-4194-97FA-0623192F7DA0}"/>
              </a:ext>
            </a:extLst>
          </p:cNvPr>
          <p:cNvSpPr/>
          <p:nvPr/>
        </p:nvSpPr>
        <p:spPr>
          <a:xfrm>
            <a:off x="8505825" y="2936876"/>
            <a:ext cx="1906588" cy="3457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E8732D8A-ECF2-4218-A55A-D352D665CCAD}"/>
              </a:ext>
            </a:extLst>
          </p:cNvPr>
          <p:cNvSpPr/>
          <p:nvPr/>
        </p:nvSpPr>
        <p:spPr bwMode="auto">
          <a:xfrm>
            <a:off x="2073237" y="1811227"/>
            <a:ext cx="1291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디버그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환경 구축</a:t>
            </a:r>
          </a:p>
        </p:txBody>
      </p:sp>
      <p:sp>
        <p:nvSpPr>
          <p:cNvPr id="51" name="직사각형 31">
            <a:extLst>
              <a:ext uri="{FF2B5EF4-FFF2-40B4-BE49-F238E27FC236}">
                <a16:creationId xmlns:a16="http://schemas.microsoft.com/office/drawing/2014/main" xmlns="" id="{78D9B4BF-686B-45BF-AEEA-5484EF068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513" y="2936876"/>
            <a:ext cx="1900238" cy="246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FC V2.2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전원연결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(MATEK BEC PDB)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디버그용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LED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초기화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(GPIO)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디버그용 </a:t>
            </a:r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부저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초기화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(TIM)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디버그용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UART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초기화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(UART)</a:t>
            </a:r>
          </a:p>
        </p:txBody>
      </p:sp>
      <p:sp>
        <p:nvSpPr>
          <p:cNvPr id="52" name="직사각형 31">
            <a:extLst>
              <a:ext uri="{FF2B5EF4-FFF2-40B4-BE49-F238E27FC236}">
                <a16:creationId xmlns:a16="http://schemas.microsoft.com/office/drawing/2014/main" xmlns="" id="{F003EBC7-74D2-4BA3-A1ED-5A7BB9736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9" y="3843339"/>
            <a:ext cx="19510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Lorem ipsum dolor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sit amet consectetu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er adi piscing elit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sed diam nonumm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y nibh.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euismod tincidunt ut laoreet dolore magna aliqu am erat volutpat. 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직사각형 31">
            <a:extLst>
              <a:ext uri="{FF2B5EF4-FFF2-40B4-BE49-F238E27FC236}">
                <a16:creationId xmlns:a16="http://schemas.microsoft.com/office/drawing/2014/main" xmlns="" id="{BE28883A-9A58-4A65-87AD-AD613D027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114" y="3840164"/>
            <a:ext cx="19510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Lorem ipsum dolor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sit amet consectetu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er adi piscing elit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sed diam nonumm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y nibh.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euismod tincidunt ut laoreet dolore magna aliqu am erat volutpat. 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1457370" y="476673"/>
            <a:ext cx="26212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개발 흐름도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61AAB40-CFEA-48B7-9506-1BF200318077}"/>
              </a:ext>
            </a:extLst>
          </p:cNvPr>
          <p:cNvSpPr/>
          <p:nvPr/>
        </p:nvSpPr>
        <p:spPr bwMode="auto">
          <a:xfrm>
            <a:off x="4230474" y="1811227"/>
            <a:ext cx="1291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Sensor</a:t>
            </a:r>
          </a:p>
          <a:p>
            <a:pPr algn="ctr"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Interface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6415082-8CD3-4FDF-A567-0C3D2A61A6BA}"/>
              </a:ext>
            </a:extLst>
          </p:cNvPr>
          <p:cNvSpPr/>
          <p:nvPr/>
        </p:nvSpPr>
        <p:spPr bwMode="auto">
          <a:xfrm>
            <a:off x="8737982" y="1811226"/>
            <a:ext cx="1291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Receiver data Receive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AAAF83EE-430B-43F6-9B76-AE84449F1F92}"/>
              </a:ext>
            </a:extLst>
          </p:cNvPr>
          <p:cNvSpPr/>
          <p:nvPr/>
        </p:nvSpPr>
        <p:spPr bwMode="auto">
          <a:xfrm>
            <a:off x="6477113" y="1811225"/>
            <a:ext cx="1291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GPS Data</a:t>
            </a:r>
          </a:p>
          <a:p>
            <a:pPr algn="ctr"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Receive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직사각형 31">
            <a:extLst>
              <a:ext uri="{FF2B5EF4-FFF2-40B4-BE49-F238E27FC236}">
                <a16:creationId xmlns:a16="http://schemas.microsoft.com/office/drawing/2014/main" xmlns="" id="{04C02FFB-BD8E-4424-B887-2660CF11C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316" y="2936876"/>
            <a:ext cx="1906587" cy="186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BNO080 9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축 센서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절대각도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 SPI)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ICM-20602 6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축 센서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가속도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 SPI)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LPS22HH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기압센서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기압고도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SPI)</a:t>
            </a:r>
          </a:p>
        </p:txBody>
      </p:sp>
      <p:sp>
        <p:nvSpPr>
          <p:cNvPr id="58" name="직사각형 31">
            <a:extLst>
              <a:ext uri="{FF2B5EF4-FFF2-40B4-BE49-F238E27FC236}">
                <a16:creationId xmlns:a16="http://schemas.microsoft.com/office/drawing/2014/main" xmlns="" id="{E81563C2-B8ED-4497-B494-EB7433EA3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552" y="2936876"/>
            <a:ext cx="1906587" cy="306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FS-i6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셋팅 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FS-iA6B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바인딩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FS-iA6B </a:t>
            </a:r>
            <a:r>
              <a:rPr lang="en-US" altLang="ko-K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iBus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데이터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수신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– UART)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en-US" altLang="ko-K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iBus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데이터 프로토콜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분석 및 파싱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디버그용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UART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초기화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(UART)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Fail-safe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설정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직사각형 31">
            <a:extLst>
              <a:ext uri="{FF2B5EF4-FFF2-40B4-BE49-F238E27FC236}">
                <a16:creationId xmlns:a16="http://schemas.microsoft.com/office/drawing/2014/main" xmlns="" id="{52D8FC9E-E56E-4844-BFA2-02A4F2ECA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727" y="2914650"/>
            <a:ext cx="1925687" cy="216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en-US" altLang="ko-K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Ublox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M8N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설정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(u-center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사용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M8N UBX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데이터 수신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(UART)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UBX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데이터 프로토콜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분석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UBX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데이터 파싱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갈매기형 수장 28">
            <a:extLst>
              <a:ext uri="{FF2B5EF4-FFF2-40B4-BE49-F238E27FC236}">
                <a16:creationId xmlns:a16="http://schemas.microsoft.com/office/drawing/2014/main" xmlns="" id="{81028B8A-E9F3-4FF5-A198-7F48DA2D302B}"/>
              </a:ext>
            </a:extLst>
          </p:cNvPr>
          <p:cNvSpPr/>
          <p:nvPr/>
        </p:nvSpPr>
        <p:spPr>
          <a:xfrm>
            <a:off x="1681163" y="1738313"/>
            <a:ext cx="2089150" cy="792162"/>
          </a:xfrm>
          <a:prstGeom prst="chevron">
            <a:avLst/>
          </a:prstGeom>
          <a:solidFill>
            <a:srgbClr val="96B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갈매기형 수장 29">
            <a:extLst>
              <a:ext uri="{FF2B5EF4-FFF2-40B4-BE49-F238E27FC236}">
                <a16:creationId xmlns:a16="http://schemas.microsoft.com/office/drawing/2014/main" xmlns="" id="{A2CE0552-5540-4CFA-ACD6-379E16DE2B71}"/>
              </a:ext>
            </a:extLst>
          </p:cNvPr>
          <p:cNvSpPr/>
          <p:nvPr/>
        </p:nvSpPr>
        <p:spPr>
          <a:xfrm>
            <a:off x="3922713" y="1738313"/>
            <a:ext cx="2087562" cy="79216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갈매기형 수장 30">
            <a:extLst>
              <a:ext uri="{FF2B5EF4-FFF2-40B4-BE49-F238E27FC236}">
                <a16:creationId xmlns:a16="http://schemas.microsoft.com/office/drawing/2014/main" xmlns="" id="{45CC9D64-AC1C-4839-AC6C-143BD82E52ED}"/>
              </a:ext>
            </a:extLst>
          </p:cNvPr>
          <p:cNvSpPr/>
          <p:nvPr/>
        </p:nvSpPr>
        <p:spPr>
          <a:xfrm>
            <a:off x="6137276" y="1738313"/>
            <a:ext cx="2087563" cy="792162"/>
          </a:xfrm>
          <a:prstGeom prst="chevron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갈매기형 수장 31">
            <a:extLst>
              <a:ext uri="{FF2B5EF4-FFF2-40B4-BE49-F238E27FC236}">
                <a16:creationId xmlns:a16="http://schemas.microsoft.com/office/drawing/2014/main" xmlns="" id="{C07936F5-F61E-4C13-956C-984C12D9E71C}"/>
              </a:ext>
            </a:extLst>
          </p:cNvPr>
          <p:cNvSpPr/>
          <p:nvPr/>
        </p:nvSpPr>
        <p:spPr>
          <a:xfrm>
            <a:off x="8377238" y="1709738"/>
            <a:ext cx="2089150" cy="79216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45FB10A0-8490-430E-BB5B-AF3569D6C745}"/>
              </a:ext>
            </a:extLst>
          </p:cNvPr>
          <p:cNvSpPr/>
          <p:nvPr/>
        </p:nvSpPr>
        <p:spPr>
          <a:xfrm>
            <a:off x="1681164" y="2906714"/>
            <a:ext cx="1906587" cy="3455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135BCCE-E31D-4BC1-A27A-016CA8663971}"/>
              </a:ext>
            </a:extLst>
          </p:cNvPr>
          <p:cNvSpPr/>
          <p:nvPr/>
        </p:nvSpPr>
        <p:spPr>
          <a:xfrm>
            <a:off x="3922714" y="2914650"/>
            <a:ext cx="1906587" cy="34559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BDBC7C6-1532-4F34-BA8F-EA25B312E910}"/>
              </a:ext>
            </a:extLst>
          </p:cNvPr>
          <p:cNvSpPr/>
          <p:nvPr/>
        </p:nvSpPr>
        <p:spPr>
          <a:xfrm>
            <a:off x="6227764" y="2906714"/>
            <a:ext cx="1906587" cy="3455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869A91B-72C4-4194-97FA-0623192F7DA0}"/>
              </a:ext>
            </a:extLst>
          </p:cNvPr>
          <p:cNvSpPr/>
          <p:nvPr/>
        </p:nvSpPr>
        <p:spPr>
          <a:xfrm>
            <a:off x="8505825" y="2936876"/>
            <a:ext cx="1906588" cy="3457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E8732D8A-ECF2-4218-A55A-D352D665CCAD}"/>
              </a:ext>
            </a:extLst>
          </p:cNvPr>
          <p:cNvSpPr/>
          <p:nvPr/>
        </p:nvSpPr>
        <p:spPr bwMode="auto">
          <a:xfrm>
            <a:off x="2080205" y="1934335"/>
            <a:ext cx="1291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기체 셋팅</a:t>
            </a:r>
          </a:p>
        </p:txBody>
      </p:sp>
      <p:sp>
        <p:nvSpPr>
          <p:cNvPr id="51" name="직사각형 31">
            <a:extLst>
              <a:ext uri="{FF2B5EF4-FFF2-40B4-BE49-F238E27FC236}">
                <a16:creationId xmlns:a16="http://schemas.microsoft.com/office/drawing/2014/main" xmlns="" id="{78D9B4BF-686B-45BF-AEEA-5484EF068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513" y="2936876"/>
            <a:ext cx="1900238" cy="9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모터 및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ESC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연결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BEC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및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FC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연결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주변장치연결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2" name="직사각형 31">
            <a:extLst>
              <a:ext uri="{FF2B5EF4-FFF2-40B4-BE49-F238E27FC236}">
                <a16:creationId xmlns:a16="http://schemas.microsoft.com/office/drawing/2014/main" xmlns="" id="{F003EBC7-74D2-4BA3-A1ED-5A7BB9736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9" y="3843339"/>
            <a:ext cx="19510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Lorem ipsum dolor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sit amet consectetu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er adi piscing elit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sed diam nonumm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y nibh.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euismod tincidunt ut laoreet dolore magna aliqu am erat volutpat. 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직사각형 31">
            <a:extLst>
              <a:ext uri="{FF2B5EF4-FFF2-40B4-BE49-F238E27FC236}">
                <a16:creationId xmlns:a16="http://schemas.microsoft.com/office/drawing/2014/main" xmlns="" id="{BE28883A-9A58-4A65-87AD-AD613D027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114" y="3840164"/>
            <a:ext cx="19510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Lorem ipsum dolor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sit amet consectetu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er adi piscing elit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sed diam nonumm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y nibh.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euismod tincidunt ut laoreet dolore magna aliqu am erat volutpat. 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1457370" y="476673"/>
            <a:ext cx="26212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개발 흐름도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61AAB40-CFEA-48B7-9506-1BF200318077}"/>
              </a:ext>
            </a:extLst>
          </p:cNvPr>
          <p:cNvSpPr/>
          <p:nvPr/>
        </p:nvSpPr>
        <p:spPr bwMode="auto">
          <a:xfrm>
            <a:off x="4227076" y="1959744"/>
            <a:ext cx="1291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모터 구동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6415082-8CD3-4FDF-A567-0C3D2A61A6BA}"/>
              </a:ext>
            </a:extLst>
          </p:cNvPr>
          <p:cNvSpPr/>
          <p:nvPr/>
        </p:nvSpPr>
        <p:spPr bwMode="auto">
          <a:xfrm>
            <a:off x="8737982" y="1811226"/>
            <a:ext cx="1291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Receiver data Receive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AAAF83EE-430B-43F6-9B76-AE84449F1F92}"/>
              </a:ext>
            </a:extLst>
          </p:cNvPr>
          <p:cNvSpPr/>
          <p:nvPr/>
        </p:nvSpPr>
        <p:spPr bwMode="auto">
          <a:xfrm>
            <a:off x="6477113" y="1811225"/>
            <a:ext cx="1291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무선 데이터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송수신</a:t>
            </a:r>
          </a:p>
        </p:txBody>
      </p:sp>
      <p:sp>
        <p:nvSpPr>
          <p:cNvPr id="57" name="직사각형 31">
            <a:extLst>
              <a:ext uri="{FF2B5EF4-FFF2-40B4-BE49-F238E27FC236}">
                <a16:creationId xmlns:a16="http://schemas.microsoft.com/office/drawing/2014/main" xmlns="" id="{04C02FFB-BD8E-4424-B887-2660CF11C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316" y="2936876"/>
            <a:ext cx="1906587" cy="246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ESC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설정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(OneShot125)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PWM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생성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(OneShot125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전용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FS-i6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조종기 사용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단순 구동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ESC Calibration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직사각형 31">
            <a:extLst>
              <a:ext uri="{FF2B5EF4-FFF2-40B4-BE49-F238E27FC236}">
                <a16:creationId xmlns:a16="http://schemas.microsoft.com/office/drawing/2014/main" xmlns="" id="{E81563C2-B8ED-4497-B494-EB7433EA3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552" y="2936876"/>
            <a:ext cx="1906587" cy="306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FS-i6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셋팅 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FS-iA6B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바인딩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FS-iA6B </a:t>
            </a:r>
            <a:r>
              <a:rPr lang="en-US" altLang="ko-K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iBus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데이터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수신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– UART)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en-US" altLang="ko-K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iBus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데이터 프로토콜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분석 및 파싱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디버그용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UART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초기화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(UART)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Fail-safe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설정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직사각형 31">
            <a:extLst>
              <a:ext uri="{FF2B5EF4-FFF2-40B4-BE49-F238E27FC236}">
                <a16:creationId xmlns:a16="http://schemas.microsoft.com/office/drawing/2014/main" xmlns="" id="{52D8FC9E-E56E-4844-BFA2-02A4F2ECA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727" y="2914650"/>
            <a:ext cx="1925687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Telemetry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설정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(3DR radio config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사용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&lt;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송수신 데이터 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프로토콜 정의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&gt;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기체상태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롤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피치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요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고도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좌표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(FS-i6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조종기 데이터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배터리 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전압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ADC(DMA))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수신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제어 파라미터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en-US" altLang="ko-K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Pid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게인 수신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70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갈매기형 수장 28">
            <a:extLst>
              <a:ext uri="{FF2B5EF4-FFF2-40B4-BE49-F238E27FC236}">
                <a16:creationId xmlns:a16="http://schemas.microsoft.com/office/drawing/2014/main" xmlns="" id="{81028B8A-E9F3-4FF5-A198-7F48DA2D302B}"/>
              </a:ext>
            </a:extLst>
          </p:cNvPr>
          <p:cNvSpPr/>
          <p:nvPr/>
        </p:nvSpPr>
        <p:spPr>
          <a:xfrm>
            <a:off x="1681163" y="1738313"/>
            <a:ext cx="2089150" cy="792162"/>
          </a:xfrm>
          <a:prstGeom prst="chevron">
            <a:avLst/>
          </a:prstGeom>
          <a:solidFill>
            <a:srgbClr val="96B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갈매기형 수장 29">
            <a:extLst>
              <a:ext uri="{FF2B5EF4-FFF2-40B4-BE49-F238E27FC236}">
                <a16:creationId xmlns:a16="http://schemas.microsoft.com/office/drawing/2014/main" xmlns="" id="{A2CE0552-5540-4CFA-ACD6-379E16DE2B71}"/>
              </a:ext>
            </a:extLst>
          </p:cNvPr>
          <p:cNvSpPr/>
          <p:nvPr/>
        </p:nvSpPr>
        <p:spPr>
          <a:xfrm>
            <a:off x="3922713" y="1738313"/>
            <a:ext cx="2087562" cy="79216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갈매기형 수장 30">
            <a:extLst>
              <a:ext uri="{FF2B5EF4-FFF2-40B4-BE49-F238E27FC236}">
                <a16:creationId xmlns:a16="http://schemas.microsoft.com/office/drawing/2014/main" xmlns="" id="{45CC9D64-AC1C-4839-AC6C-143BD82E52ED}"/>
              </a:ext>
            </a:extLst>
          </p:cNvPr>
          <p:cNvSpPr/>
          <p:nvPr/>
        </p:nvSpPr>
        <p:spPr>
          <a:xfrm>
            <a:off x="6137276" y="1738313"/>
            <a:ext cx="2087563" cy="792162"/>
          </a:xfrm>
          <a:prstGeom prst="chevron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갈매기형 수장 31">
            <a:extLst>
              <a:ext uri="{FF2B5EF4-FFF2-40B4-BE49-F238E27FC236}">
                <a16:creationId xmlns:a16="http://schemas.microsoft.com/office/drawing/2014/main" xmlns="" id="{C07936F5-F61E-4C13-956C-984C12D9E71C}"/>
              </a:ext>
            </a:extLst>
          </p:cNvPr>
          <p:cNvSpPr/>
          <p:nvPr/>
        </p:nvSpPr>
        <p:spPr>
          <a:xfrm>
            <a:off x="8377238" y="1709738"/>
            <a:ext cx="2089150" cy="792162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45FB10A0-8490-430E-BB5B-AF3569D6C745}"/>
              </a:ext>
            </a:extLst>
          </p:cNvPr>
          <p:cNvSpPr/>
          <p:nvPr/>
        </p:nvSpPr>
        <p:spPr>
          <a:xfrm>
            <a:off x="1681164" y="2906714"/>
            <a:ext cx="1906587" cy="3455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135BCCE-E31D-4BC1-A27A-016CA8663971}"/>
              </a:ext>
            </a:extLst>
          </p:cNvPr>
          <p:cNvSpPr/>
          <p:nvPr/>
        </p:nvSpPr>
        <p:spPr>
          <a:xfrm>
            <a:off x="3922714" y="2914650"/>
            <a:ext cx="1906587" cy="34559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BDBC7C6-1532-4F34-BA8F-EA25B312E910}"/>
              </a:ext>
            </a:extLst>
          </p:cNvPr>
          <p:cNvSpPr/>
          <p:nvPr/>
        </p:nvSpPr>
        <p:spPr>
          <a:xfrm>
            <a:off x="6227764" y="2906714"/>
            <a:ext cx="1906587" cy="3455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869A91B-72C4-4194-97FA-0623192F7DA0}"/>
              </a:ext>
            </a:extLst>
          </p:cNvPr>
          <p:cNvSpPr/>
          <p:nvPr/>
        </p:nvSpPr>
        <p:spPr>
          <a:xfrm>
            <a:off x="8505825" y="2936876"/>
            <a:ext cx="1906588" cy="3457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E8732D8A-ECF2-4218-A55A-D352D665CCAD}"/>
              </a:ext>
            </a:extLst>
          </p:cNvPr>
          <p:cNvSpPr/>
          <p:nvPr/>
        </p:nvSpPr>
        <p:spPr bwMode="auto">
          <a:xfrm>
            <a:off x="2080205" y="1934335"/>
            <a:ext cx="1291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부가기능</a:t>
            </a:r>
          </a:p>
        </p:txBody>
      </p:sp>
      <p:sp>
        <p:nvSpPr>
          <p:cNvPr id="51" name="직사각형 31">
            <a:extLst>
              <a:ext uri="{FF2B5EF4-FFF2-40B4-BE49-F238E27FC236}">
                <a16:creationId xmlns:a16="http://schemas.microsoft.com/office/drawing/2014/main" xmlns="" id="{78D9B4BF-686B-45BF-AEEA-5484EF068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513" y="2936876"/>
            <a:ext cx="1900238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EEPROM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(PID 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저장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I2C)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배터리 전압 체크 및    </a:t>
            </a:r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저전압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알람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(ADC(DMA))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부팅 시 </a:t>
            </a:r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자이로센서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바이어스 캘리브레이션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2" name="직사각형 31">
            <a:extLst>
              <a:ext uri="{FF2B5EF4-FFF2-40B4-BE49-F238E27FC236}">
                <a16:creationId xmlns:a16="http://schemas.microsoft.com/office/drawing/2014/main" xmlns="" id="{F003EBC7-74D2-4BA3-A1ED-5A7BB9736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9" y="3843339"/>
            <a:ext cx="19510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Lorem ipsum dolor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sit amet consectetu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er adi piscing elit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sed diam nonumm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y nibh.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euismod tincidunt ut laoreet dolore magna aliqu am erat volutpat. 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직사각형 31">
            <a:extLst>
              <a:ext uri="{FF2B5EF4-FFF2-40B4-BE49-F238E27FC236}">
                <a16:creationId xmlns:a16="http://schemas.microsoft.com/office/drawing/2014/main" xmlns="" id="{BE28883A-9A58-4A65-87AD-AD613D027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114" y="3840164"/>
            <a:ext cx="19510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Lorem ipsum dolor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sit amet consectetu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er adi piscing elit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sed diam nonumm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y nibh.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euismod tincidunt ut laoreet dolore magna aliqu am erat volutpat. 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95BA27B9-407D-4F06-85CE-1827B32EB9F3}"/>
              </a:ext>
            </a:extLst>
          </p:cNvPr>
          <p:cNvSpPr/>
          <p:nvPr/>
        </p:nvSpPr>
        <p:spPr bwMode="auto">
          <a:xfrm>
            <a:off x="1457370" y="476673"/>
            <a:ext cx="26212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개발 흐름도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61AAB40-CFEA-48B7-9506-1BF200318077}"/>
              </a:ext>
            </a:extLst>
          </p:cNvPr>
          <p:cNvSpPr/>
          <p:nvPr/>
        </p:nvSpPr>
        <p:spPr bwMode="auto">
          <a:xfrm>
            <a:off x="4227076" y="1959744"/>
            <a:ext cx="1291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안전 기능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6415082-8CD3-4FDF-A567-0C3D2A61A6BA}"/>
              </a:ext>
            </a:extLst>
          </p:cNvPr>
          <p:cNvSpPr/>
          <p:nvPr/>
        </p:nvSpPr>
        <p:spPr bwMode="auto">
          <a:xfrm>
            <a:off x="8776280" y="1811224"/>
            <a:ext cx="1291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시각화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데이터 교환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AAAF83EE-430B-43F6-9B76-AE84449F1F92}"/>
              </a:ext>
            </a:extLst>
          </p:cNvPr>
          <p:cNvSpPr/>
          <p:nvPr/>
        </p:nvSpPr>
        <p:spPr bwMode="auto">
          <a:xfrm>
            <a:off x="6506912" y="1934335"/>
            <a:ext cx="1291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비행 제어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직사각형 31">
            <a:extLst>
              <a:ext uri="{FF2B5EF4-FFF2-40B4-BE49-F238E27FC236}">
                <a16:creationId xmlns:a16="http://schemas.microsoft.com/office/drawing/2014/main" xmlns="" id="{04C02FFB-BD8E-4424-B887-2660CF11C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316" y="2936876"/>
            <a:ext cx="1906587" cy="216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부팅 시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키 값에 상관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없이 모터 정지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쓰로틀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최소일 때만 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아밍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가능하도록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부팅 시 센서 연결 확인 알람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Fail Safe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기능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직사각형 31">
            <a:extLst>
              <a:ext uri="{FF2B5EF4-FFF2-40B4-BE49-F238E27FC236}">
                <a16:creationId xmlns:a16="http://schemas.microsoft.com/office/drawing/2014/main" xmlns="" id="{E81563C2-B8ED-4497-B494-EB7433EA3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552" y="2936876"/>
            <a:ext cx="1906587" cy="366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제어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GUI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제작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드론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현 위치 표현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(Map –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좌표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각 센서 값 시각화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그래프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PID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게인 값 확인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수정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송신 및 수신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비상 착륙 신호 송신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신호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ID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해당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bit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로 구분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고도 제어 높이 송신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신호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ID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해당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bit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로 구분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직사각형 31">
            <a:extLst>
              <a:ext uri="{FF2B5EF4-FFF2-40B4-BE49-F238E27FC236}">
                <a16:creationId xmlns:a16="http://schemas.microsoft.com/office/drawing/2014/main" xmlns="" id="{52D8FC9E-E56E-4844-BFA2-02A4F2ECA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727" y="2914650"/>
            <a:ext cx="1925687" cy="186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롤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피치 제어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(BNO080 + ICM-20602)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(Double PID)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헤딩 제어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(ICM-20602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Single PID)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(BNO080 + ICM-20602)</a:t>
            </a:r>
          </a:p>
        </p:txBody>
      </p:sp>
    </p:spTree>
    <p:extLst>
      <p:ext uri="{BB962C8B-B14F-4D97-AF65-F5344CB8AC3E}">
        <p14:creationId xmlns:p14="http://schemas.microsoft.com/office/powerpoint/2010/main" val="1854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73380C4-2C06-472F-9AD8-F4FB6574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35" y="1306924"/>
            <a:ext cx="11030649" cy="52840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305E040-F521-4434-A500-15ABFC8FE0C1}"/>
              </a:ext>
            </a:extLst>
          </p:cNvPr>
          <p:cNvSpPr/>
          <p:nvPr/>
        </p:nvSpPr>
        <p:spPr bwMode="auto">
          <a:xfrm>
            <a:off x="493093" y="499795"/>
            <a:ext cx="26212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개발 흐름도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4">
            <a:extLst>
              <a:ext uri="{FF2B5EF4-FFF2-40B4-BE49-F238E27FC236}">
                <a16:creationId xmlns:a16="http://schemas.microsoft.com/office/drawing/2014/main" xmlns="" id="{21A1C939-48E7-4656-A859-76F0C2D1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6" y="1412875"/>
            <a:ext cx="232251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0">
                <a:solidFill>
                  <a:srgbClr val="96B5F4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</a:rPr>
              <a:t>04</a:t>
            </a:r>
            <a:endParaRPr lang="ko-KR" altLang="en-US" sz="15000">
              <a:solidFill>
                <a:srgbClr val="96B5F4"/>
              </a:solidFill>
              <a:latin typeface="helvetica" panose="020B0604020202020204" pitchFamily="34" charset="0"/>
              <a:ea typeface="굴림" panose="020B0600000101010101" pitchFamily="50" charset="-127"/>
              <a:cs typeface="helvetica" panose="020B0604020202020204" pitchFamily="34" charset="0"/>
            </a:endParaRPr>
          </a:p>
        </p:txBody>
      </p:sp>
      <p:sp>
        <p:nvSpPr>
          <p:cNvPr id="45059" name="TextBox 47">
            <a:extLst>
              <a:ext uri="{FF2B5EF4-FFF2-40B4-BE49-F238E27FC236}">
                <a16:creationId xmlns:a16="http://schemas.microsoft.com/office/drawing/2014/main" xmlns="" id="{ACE03BCD-AF5C-4F55-9019-ED293E6D7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6" y="3813175"/>
            <a:ext cx="2603501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400">
                <a:solidFill>
                  <a:srgbClr val="96B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개발 활동</a:t>
            </a:r>
            <a:endParaRPr lang="ko-KR" altLang="en-US" sz="4400" dirty="0">
              <a:solidFill>
                <a:srgbClr val="96B5F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TextBox 2">
            <a:extLst>
              <a:ext uri="{FF2B5EF4-FFF2-40B4-BE49-F238E27FC236}">
                <a16:creationId xmlns:a16="http://schemas.microsoft.com/office/drawing/2014/main" xmlns="" id="{724D6F58-BE76-44FA-A41B-4BA6746D1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611189"/>
            <a:ext cx="647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ko-KR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xmlns="" id="{6AF005F9-1CF3-49EC-9591-CB592C19D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8425" y="611189"/>
            <a:ext cx="649288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40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W</a:t>
            </a:r>
            <a:endParaRPr kumimoji="0" lang="ko-KR" altLang="en-US" sz="40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xmlns="" id="{56D83ED7-0052-48E9-90A5-DFDCEB016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175" y="3789364"/>
            <a:ext cx="647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40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O</a:t>
            </a:r>
            <a:endParaRPr kumimoji="0" lang="ko-KR" altLang="en-US" sz="40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52233" name="TextBox 2">
            <a:extLst>
              <a:ext uri="{FF2B5EF4-FFF2-40B4-BE49-F238E27FC236}">
                <a16:creationId xmlns:a16="http://schemas.microsoft.com/office/drawing/2014/main" xmlns="" id="{2776EC93-8499-463E-A7A0-C8EAB3BEC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4775" y="3789364"/>
            <a:ext cx="647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ko-KR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27">
            <a:extLst>
              <a:ext uri="{FF2B5EF4-FFF2-40B4-BE49-F238E27FC236}">
                <a16:creationId xmlns:a16="http://schemas.microsoft.com/office/drawing/2014/main" xmlns="" id="{2781A7AF-ABDD-43EB-9510-796A9C7B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1444625"/>
            <a:ext cx="3744912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Lorem ipsum dolor sit amet, consect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etuer adipiscing elit, sed diam nonum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my nibh euismodtincidunt ut laoreet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dolore magna aliquam erat volutpat. </a:t>
            </a:r>
            <a:endParaRPr lang="ko-KR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xmlns="" id="{590531E2-88BA-4B0B-9B3B-841CB0BE7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6" y="1444625"/>
            <a:ext cx="3744913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Lorem ipsum dolor sit amet, consect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etuer adipiscing elit, sed diam nonum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my nibh euismodtincidunt ut laoreet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dolore magna aliquam erat volutpat. 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직사각형 27">
            <a:extLst>
              <a:ext uri="{FF2B5EF4-FFF2-40B4-BE49-F238E27FC236}">
                <a16:creationId xmlns:a16="http://schemas.microsoft.com/office/drawing/2014/main" xmlns="" id="{D97E3C97-2047-4512-A191-62AC87C4C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6" y="4497389"/>
            <a:ext cx="3744913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Lorem ipsum dolor sit amet, consect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etuer adipiscing elit, sed diam nonum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my nibh euismodtincidunt ut laoreet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dolore magna aliquam erat volutpat. 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xmlns="" id="{6A1B4F31-2291-4C22-9901-196803005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3326" y="4497389"/>
            <a:ext cx="3744913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Lorem ipsum dolor sit amet, consect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etuer adipiscing elit, sed diam nonum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my nibh euismodtincidunt ut laoreet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dolore magna aliquam erat volutpat. 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7D9363E-1BFA-4EE8-A047-133D985D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9" y="611187"/>
            <a:ext cx="3695701" cy="23860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EB71F8C-BDB2-45B3-BDD0-73F9DD20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6" y="584201"/>
            <a:ext cx="3660774" cy="24447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831B220-2B16-4BFE-9FCA-6C47E87F9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912" y="3546475"/>
            <a:ext cx="3684038" cy="2651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D10B322-7EB0-4826-A6B8-C7C9E3E72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327" y="3603708"/>
            <a:ext cx="3660774" cy="2643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TextBox 2">
            <a:extLst>
              <a:ext uri="{FF2B5EF4-FFF2-40B4-BE49-F238E27FC236}">
                <a16:creationId xmlns:a16="http://schemas.microsoft.com/office/drawing/2014/main" xmlns="" id="{724D6F58-BE76-44FA-A41B-4BA6746D1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611189"/>
            <a:ext cx="647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ko-KR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xmlns="" id="{6AF005F9-1CF3-49EC-9591-CB592C19D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8425" y="611189"/>
            <a:ext cx="649288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40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W</a:t>
            </a:r>
            <a:endParaRPr kumimoji="0" lang="ko-KR" altLang="en-US" sz="40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xmlns="" id="{56D83ED7-0052-48E9-90A5-DFDCEB016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175" y="3789364"/>
            <a:ext cx="647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40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O</a:t>
            </a:r>
            <a:endParaRPr kumimoji="0" lang="ko-KR" altLang="en-US" sz="40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52233" name="TextBox 2">
            <a:extLst>
              <a:ext uri="{FF2B5EF4-FFF2-40B4-BE49-F238E27FC236}">
                <a16:creationId xmlns:a16="http://schemas.microsoft.com/office/drawing/2014/main" xmlns="" id="{2776EC93-8499-463E-A7A0-C8EAB3BEC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4775" y="3789364"/>
            <a:ext cx="647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ko-KR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27">
            <a:extLst>
              <a:ext uri="{FF2B5EF4-FFF2-40B4-BE49-F238E27FC236}">
                <a16:creationId xmlns:a16="http://schemas.microsoft.com/office/drawing/2014/main" xmlns="" id="{2781A7AF-ABDD-43EB-9510-796A9C7B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1444625"/>
            <a:ext cx="3744912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Lorem ipsum dolor sit amet, consect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etuer adipiscing elit, sed diam nonum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my nibh euismodtincidunt ut laoreet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dolore magna aliquam erat volutpat. </a:t>
            </a:r>
            <a:endParaRPr lang="ko-KR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xmlns="" id="{590531E2-88BA-4B0B-9B3B-841CB0BE7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6" y="1444625"/>
            <a:ext cx="3744913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Lorem ipsum dolor sit amet, consect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etuer adipiscing elit, sed diam nonum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my nibh euismodtincidunt ut laoreet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dolore magna aliquam erat volutpat. 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직사각형 27">
            <a:extLst>
              <a:ext uri="{FF2B5EF4-FFF2-40B4-BE49-F238E27FC236}">
                <a16:creationId xmlns:a16="http://schemas.microsoft.com/office/drawing/2014/main" xmlns="" id="{D97E3C97-2047-4512-A191-62AC87C4C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6" y="4497389"/>
            <a:ext cx="3744913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Lorem ipsum dolor sit amet, consect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etuer adipiscing elit, sed diam nonum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my nibh euismodtincidunt ut laoreet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dolore magna aliquam erat volutpat. 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xmlns="" id="{6A1B4F31-2291-4C22-9901-196803005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3326" y="4497389"/>
            <a:ext cx="3744913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Lorem ipsum dolor sit amet, consect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etuer adipiscing elit, sed diam nonum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my nibh euismodtincidunt ut laoreet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None/>
              <a:defRPr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dolore magna aliquam erat volutpat. 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7D9363E-1BFA-4EE8-A047-133D985D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9" y="611187"/>
            <a:ext cx="3695701" cy="23860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831B220-2B16-4BFE-9FCA-6C47E87F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912" y="3546475"/>
            <a:ext cx="3684038" cy="2651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D10B322-7EB0-4826-A6B8-C7C9E3E72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27" y="3603708"/>
            <a:ext cx="3660774" cy="2643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9CA90DB-1F09-4A7A-81EC-273EA5719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9" y="642937"/>
            <a:ext cx="3698043" cy="2354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48E042B-36B6-434C-B596-178A553B7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608" y="3517331"/>
            <a:ext cx="3695701" cy="2678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89EFA97-3458-41C0-A3CF-871E28818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326" y="3563996"/>
            <a:ext cx="3684038" cy="2682815"/>
          </a:xfrm>
          <a:prstGeom prst="rect">
            <a:avLst/>
          </a:prstGeom>
        </p:spPr>
      </p:pic>
      <p:pic>
        <p:nvPicPr>
          <p:cNvPr id="1026" name="Picture 2" descr="C:\Users\Creation-8\Downloads\카메라영상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75" y="642939"/>
            <a:ext cx="3690389" cy="23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3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xmlns="" id="{EFA37E78-2E0F-42F1-9304-D94C381AA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6" y="1412875"/>
            <a:ext cx="232251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0">
                <a:solidFill>
                  <a:srgbClr val="96B5F4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</a:rPr>
              <a:t>05</a:t>
            </a:r>
            <a:endParaRPr lang="ko-KR" altLang="en-US" sz="15000">
              <a:solidFill>
                <a:srgbClr val="96B5F4"/>
              </a:solidFill>
              <a:latin typeface="helvetica" panose="020B0604020202020204" pitchFamily="34" charset="0"/>
              <a:ea typeface="굴림" panose="020B0600000101010101" pitchFamily="50" charset="-127"/>
              <a:cs typeface="helvetica" panose="020B0604020202020204" pitchFamily="34" charset="0"/>
            </a:endParaRPr>
          </a:p>
        </p:txBody>
      </p:sp>
      <p:sp>
        <p:nvSpPr>
          <p:cNvPr id="51203" name="TextBox 47">
            <a:extLst>
              <a:ext uri="{FF2B5EF4-FFF2-40B4-BE49-F238E27FC236}">
                <a16:creationId xmlns:a16="http://schemas.microsoft.com/office/drawing/2014/main" xmlns="" id="{AE86EC8B-7B00-4FED-90D6-5C05FDC39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49" y="3835746"/>
            <a:ext cx="2603501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400">
                <a:solidFill>
                  <a:srgbClr val="96B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동작 영상</a:t>
            </a:r>
            <a:endParaRPr lang="ko-KR" altLang="en-US" sz="4400" dirty="0">
              <a:solidFill>
                <a:srgbClr val="96B5F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23">
            <a:extLst>
              <a:ext uri="{FF2B5EF4-FFF2-40B4-BE49-F238E27FC236}">
                <a16:creationId xmlns:a16="http://schemas.microsoft.com/office/drawing/2014/main" xmlns="" id="{5EEBD3B8-2D87-4B5F-83BB-05B32042E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6" y="1546226"/>
            <a:ext cx="2162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sz="3600">
                <a:solidFill>
                  <a:srgbClr val="547FF4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</a:rPr>
              <a:t>I N D E X </a:t>
            </a:r>
            <a:endParaRPr kumimoji="1" lang="ko-KR" altLang="en-US" sz="3600">
              <a:solidFill>
                <a:srgbClr val="547FF4"/>
              </a:solidFill>
              <a:latin typeface="helvetica" panose="020B0604020202020204" pitchFamily="34" charset="0"/>
              <a:ea typeface="굴림" panose="020B0600000101010101" pitchFamily="50" charset="-127"/>
              <a:cs typeface="helvetica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1AD94D8-9459-4988-8FC7-8116DE6FAC60}"/>
              </a:ext>
            </a:extLst>
          </p:cNvPr>
          <p:cNvSpPr/>
          <p:nvPr/>
        </p:nvSpPr>
        <p:spPr>
          <a:xfrm>
            <a:off x="7248526" y="2493963"/>
            <a:ext cx="3854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01  Team </a:t>
            </a:r>
            <a:r>
              <a:rPr lang="ko-KR" altLang="en-US" sz="24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구성 및 수행기간</a:t>
            </a:r>
            <a:endParaRPr lang="en-US" altLang="ko-KR" sz="2400" dirty="0">
              <a:solidFill>
                <a:prstClr val="white">
                  <a:lumMod val="75000"/>
                </a:prstClr>
              </a:solidFill>
              <a:latin typeface="helvetica" panose="020B0604020202020204" pitchFamily="34" charset="0"/>
              <a:ea typeface="Arial Unicode MS" pitchFamily="50" charset="-127"/>
              <a:cs typeface="helvetica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EC3270D-E303-4A14-854B-819A6A319AC4}"/>
              </a:ext>
            </a:extLst>
          </p:cNvPr>
          <p:cNvSpPr/>
          <p:nvPr/>
        </p:nvSpPr>
        <p:spPr>
          <a:xfrm>
            <a:off x="7248526" y="3130551"/>
            <a:ext cx="2629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02  </a:t>
            </a:r>
            <a:r>
              <a:rPr lang="ko-KR" altLang="en-US" sz="2400" dirty="0" smtClean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시스템 구성도</a:t>
            </a:r>
            <a:endParaRPr lang="en-US" altLang="ko-KR" sz="2400" dirty="0">
              <a:solidFill>
                <a:prstClr val="white">
                  <a:lumMod val="75000"/>
                </a:prstClr>
              </a:solidFill>
              <a:latin typeface="helvetica" panose="020B0604020202020204" pitchFamily="34" charset="0"/>
              <a:ea typeface="Arial Unicode MS" pitchFamily="50" charset="-127"/>
              <a:cs typeface="helvetica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AAABC14-8101-4775-9F89-885D5B398D88}"/>
              </a:ext>
            </a:extLst>
          </p:cNvPr>
          <p:cNvSpPr/>
          <p:nvPr/>
        </p:nvSpPr>
        <p:spPr>
          <a:xfrm>
            <a:off x="7248526" y="3730626"/>
            <a:ext cx="2321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03  </a:t>
            </a:r>
            <a:r>
              <a:rPr lang="ko-KR" altLang="en-US" sz="2400" dirty="0" smtClean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개발 흐름도</a:t>
            </a:r>
            <a:endParaRPr lang="en-US" altLang="ko-KR" sz="2400" dirty="0">
              <a:solidFill>
                <a:prstClr val="white">
                  <a:lumMod val="75000"/>
                </a:prstClr>
              </a:solidFill>
              <a:latin typeface="helvetica" panose="020B0604020202020204" pitchFamily="34" charset="0"/>
              <a:ea typeface="Arial Unicode MS" pitchFamily="50" charset="-127"/>
              <a:cs typeface="helvetica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111DF67-E370-4307-AE64-00714594469F}"/>
              </a:ext>
            </a:extLst>
          </p:cNvPr>
          <p:cNvSpPr/>
          <p:nvPr/>
        </p:nvSpPr>
        <p:spPr>
          <a:xfrm>
            <a:off x="7248526" y="4297363"/>
            <a:ext cx="2013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04  </a:t>
            </a:r>
            <a:r>
              <a:rPr lang="ko-KR" altLang="en-US" sz="24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개발 활동</a:t>
            </a:r>
            <a:endParaRPr lang="en-US" altLang="ko-KR" sz="2400" dirty="0">
              <a:solidFill>
                <a:prstClr val="white">
                  <a:lumMod val="75000"/>
                </a:prstClr>
              </a:solidFill>
              <a:latin typeface="helvetica" panose="020B0604020202020204" pitchFamily="34" charset="0"/>
              <a:ea typeface="Arial Unicode MS" pitchFamily="50" charset="-127"/>
              <a:cs typeface="helvetica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4C8CBF2-0398-4185-A9FB-3B01C01BF234}"/>
              </a:ext>
            </a:extLst>
          </p:cNvPr>
          <p:cNvSpPr/>
          <p:nvPr/>
        </p:nvSpPr>
        <p:spPr>
          <a:xfrm>
            <a:off x="7248526" y="4878388"/>
            <a:ext cx="2013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dirty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05  </a:t>
            </a:r>
            <a:r>
              <a:rPr lang="ko-KR" altLang="en-US" sz="2400" dirty="0" smtClean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동작 영상</a:t>
            </a:r>
            <a:endParaRPr lang="en-US" altLang="ko-KR" sz="2400" dirty="0">
              <a:solidFill>
                <a:prstClr val="white">
                  <a:lumMod val="75000"/>
                </a:prstClr>
              </a:solidFill>
              <a:latin typeface="helvetica" panose="020B0604020202020204" pitchFamily="34" charset="0"/>
              <a:ea typeface="Arial Unicode MS" pitchFamily="50" charset="-127"/>
              <a:cs typeface="helvetica" panose="020B0604020202020204" pitchFamily="34" charset="0"/>
            </a:endParaRPr>
          </a:p>
        </p:txBody>
      </p:sp>
      <p:pic>
        <p:nvPicPr>
          <p:cNvPr id="16392" name="그림 1">
            <a:extLst>
              <a:ext uri="{FF2B5EF4-FFF2-40B4-BE49-F238E27FC236}">
                <a16:creationId xmlns:a16="http://schemas.microsoft.com/office/drawing/2014/main" xmlns="" id="{0C557CDE-12F9-4D92-9B65-FD694202E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2066926"/>
            <a:ext cx="369093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4">
            <a:extLst>
              <a:ext uri="{FF2B5EF4-FFF2-40B4-BE49-F238E27FC236}">
                <a16:creationId xmlns:a16="http://schemas.microsoft.com/office/drawing/2014/main" xmlns="" id="{67AE8216-4357-44A6-A2DB-D9535F091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698" y="5057141"/>
            <a:ext cx="570105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400" dirty="0">
                <a:solidFill>
                  <a:schemeClr val="bg1"/>
                </a:solidFill>
                <a:latin typeface="helvetica" panose="020B0604020202020204" pitchFamily="34" charset="0"/>
                <a:ea typeface="HY나무L" pitchFamily="18" charset="-127"/>
                <a:cs typeface="helvetica" panose="020B0604020202020204" pitchFamily="34" charset="0"/>
              </a:rPr>
              <a:t>고생 많으셨습니다 </a:t>
            </a:r>
            <a:r>
              <a:rPr lang="en-US" altLang="ko-KR" sz="4400" dirty="0">
                <a:solidFill>
                  <a:schemeClr val="bg1"/>
                </a:solidFill>
                <a:latin typeface="helvetica" panose="020B0604020202020204" pitchFamily="34" charset="0"/>
                <a:ea typeface="HY나무L" pitchFamily="18" charset="-127"/>
                <a:cs typeface="helvetica" panose="020B0604020202020204" pitchFamily="34" charset="0"/>
                <a:sym typeface="Wingdings" panose="05000000000000000000" pitchFamily="2" charset="2"/>
              </a:rPr>
              <a:t></a:t>
            </a:r>
            <a:endParaRPr lang="ko-KR" altLang="en-US" sz="4400" dirty="0">
              <a:solidFill>
                <a:schemeClr val="bg1"/>
              </a:solidFill>
              <a:latin typeface="helvetica" panose="020B0604020202020204" pitchFamily="34" charset="0"/>
              <a:ea typeface="HY나무L" pitchFamily="18" charset="-127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4">
            <a:extLst>
              <a:ext uri="{FF2B5EF4-FFF2-40B4-BE49-F238E27FC236}">
                <a16:creationId xmlns:a16="http://schemas.microsoft.com/office/drawing/2014/main" xmlns="" id="{A06B0CAB-C24F-4D18-9968-16BA1CAD3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6" y="1412875"/>
            <a:ext cx="232251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0">
                <a:solidFill>
                  <a:srgbClr val="96B5F4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</a:rPr>
              <a:t>01</a:t>
            </a:r>
            <a:endParaRPr lang="ko-KR" altLang="en-US" sz="15000">
              <a:solidFill>
                <a:srgbClr val="96B5F4"/>
              </a:solidFill>
              <a:latin typeface="helvetica" panose="020B0604020202020204" pitchFamily="34" charset="0"/>
              <a:ea typeface="굴림" panose="020B0600000101010101" pitchFamily="50" charset="-127"/>
              <a:cs typeface="helvetica" panose="020B0604020202020204" pitchFamily="34" charset="0"/>
            </a:endParaRPr>
          </a:p>
        </p:txBody>
      </p:sp>
      <p:sp>
        <p:nvSpPr>
          <p:cNvPr id="17411" name="TextBox 47">
            <a:extLst>
              <a:ext uri="{FF2B5EF4-FFF2-40B4-BE49-F238E27FC236}">
                <a16:creationId xmlns:a16="http://schemas.microsoft.com/office/drawing/2014/main" xmlns="" id="{9BAA8068-5F48-4AC1-B2F5-158DF6FA2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5734" y="3819121"/>
            <a:ext cx="61005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400" dirty="0">
                <a:solidFill>
                  <a:srgbClr val="96B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</a:t>
            </a:r>
            <a:r>
              <a:rPr lang="ko-KR" altLang="en-US" sz="4400" dirty="0">
                <a:solidFill>
                  <a:srgbClr val="96B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구성 및 개발일정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7690199-966C-48F9-A185-6E18043C5746}"/>
              </a:ext>
            </a:extLst>
          </p:cNvPr>
          <p:cNvSpPr/>
          <p:nvPr/>
        </p:nvSpPr>
        <p:spPr>
          <a:xfrm>
            <a:off x="5235175" y="2673772"/>
            <a:ext cx="4283075" cy="130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F281EFC-4E49-41C7-B55D-4F6EE5442BE2}"/>
              </a:ext>
            </a:extLst>
          </p:cNvPr>
          <p:cNvSpPr/>
          <p:nvPr/>
        </p:nvSpPr>
        <p:spPr>
          <a:xfrm>
            <a:off x="5176984" y="1547453"/>
            <a:ext cx="4283075" cy="130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2" name="직사각형 15">
            <a:extLst>
              <a:ext uri="{FF2B5EF4-FFF2-40B4-BE49-F238E27FC236}">
                <a16:creationId xmlns:a16="http://schemas.microsoft.com/office/drawing/2014/main" xmlns="" id="{5397EEE2-A8BD-4FFE-B8F6-ABCAB7D96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174" y="1178121"/>
            <a:ext cx="1386918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Section -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Gcs</a:t>
            </a: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굴림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610FBD6-1479-4323-AD22-DF2C2C03A844}"/>
              </a:ext>
            </a:extLst>
          </p:cNvPr>
          <p:cNvSpPr/>
          <p:nvPr/>
        </p:nvSpPr>
        <p:spPr bwMode="auto">
          <a:xfrm>
            <a:off x="6096000" y="545274"/>
            <a:ext cx="221470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Team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구성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E137DD9A-642A-4D62-B29B-FAC3EDA5B575}"/>
              </a:ext>
            </a:extLst>
          </p:cNvPr>
          <p:cNvSpPr/>
          <p:nvPr/>
        </p:nvSpPr>
        <p:spPr>
          <a:xfrm>
            <a:off x="5359842" y="1862832"/>
            <a:ext cx="3778513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 err="1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-윤고딕330" pitchFamily="18" charset="-127"/>
              </a:rPr>
              <a:t>남윤엽</a:t>
            </a:r>
            <a:endParaRPr lang="ko-KR" altLang="en-US" sz="1600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-윤고딕330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1155396F-6E1E-43A8-A3E4-2BD54E9CD6DC}"/>
              </a:ext>
            </a:extLst>
          </p:cNvPr>
          <p:cNvSpPr/>
          <p:nvPr/>
        </p:nvSpPr>
        <p:spPr>
          <a:xfrm>
            <a:off x="5359842" y="2268302"/>
            <a:ext cx="3778513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-윤고딕330" pitchFamily="18" charset="-127"/>
              </a:rPr>
              <a:t>양우석</a:t>
            </a: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xmlns="" id="{9C857ED1-6B8D-4AB6-818D-ECD72AB052D5}"/>
              </a:ext>
            </a:extLst>
          </p:cNvPr>
          <p:cNvSpPr/>
          <p:nvPr/>
        </p:nvSpPr>
        <p:spPr>
          <a:xfrm>
            <a:off x="7836045" y="1949091"/>
            <a:ext cx="1112838" cy="1047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xmlns="" id="{2E440A2F-1F61-4C47-B5DB-5BA6124DA240}"/>
              </a:ext>
            </a:extLst>
          </p:cNvPr>
          <p:cNvSpPr/>
          <p:nvPr/>
        </p:nvSpPr>
        <p:spPr>
          <a:xfrm>
            <a:off x="6724796" y="1949091"/>
            <a:ext cx="1946275" cy="1047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xmlns="" id="{E9AE2FDB-C98C-4277-B52C-0EB807708A47}"/>
              </a:ext>
            </a:extLst>
          </p:cNvPr>
          <p:cNvSpPr/>
          <p:nvPr/>
        </p:nvSpPr>
        <p:spPr>
          <a:xfrm>
            <a:off x="7836045" y="1949091"/>
            <a:ext cx="1112838" cy="1047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xmlns="" id="{B4394B39-69EC-4E3B-AB65-D3D0E383D012}"/>
              </a:ext>
            </a:extLst>
          </p:cNvPr>
          <p:cNvSpPr/>
          <p:nvPr/>
        </p:nvSpPr>
        <p:spPr>
          <a:xfrm>
            <a:off x="6724796" y="1949091"/>
            <a:ext cx="1946275" cy="104775"/>
          </a:xfrm>
          <a:prstGeom prst="round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D2D6594-E922-4563-9BED-21A0A7A033A4}"/>
              </a:ext>
            </a:extLst>
          </p:cNvPr>
          <p:cNvSpPr/>
          <p:nvPr/>
        </p:nvSpPr>
        <p:spPr>
          <a:xfrm>
            <a:off x="1524001" y="0"/>
            <a:ext cx="2195513" cy="6858000"/>
          </a:xfrm>
          <a:prstGeom prst="rect">
            <a:avLst/>
          </a:prstGeom>
          <a:solidFill>
            <a:srgbClr val="385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31">
            <a:extLst>
              <a:ext uri="{FF2B5EF4-FFF2-40B4-BE49-F238E27FC236}">
                <a16:creationId xmlns:a16="http://schemas.microsoft.com/office/drawing/2014/main" xmlns="" id="{61A2DC76-DB7A-4ED0-9D16-AD22AB58B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6984" y="2848897"/>
            <a:ext cx="5254157" cy="367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1. </a:t>
            </a:r>
            <a:r>
              <a:rPr lang="ko-KR" altLang="en-US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통신 </a:t>
            </a:r>
            <a:endParaRPr lang="en-US" altLang="ko-KR" sz="1600" b="1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	</a:t>
            </a:r>
            <a:r>
              <a:rPr lang="ko-KR" altLang="en-US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수동모드 자동모드 변경 명령 송신</a:t>
            </a:r>
            <a:endParaRPr lang="en-US" altLang="ko-KR" sz="1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2. </a:t>
            </a:r>
            <a:r>
              <a:rPr lang="ko-KR" altLang="en-US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자율비행 명령 송신</a:t>
            </a:r>
            <a:endParaRPr lang="en-US" altLang="ko-KR" sz="1600" b="1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Telemetry </a:t>
            </a:r>
            <a:r>
              <a:rPr lang="ko-KR" altLang="en-US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통신환경 구축</a:t>
            </a:r>
            <a:endParaRPr lang="en-US" altLang="ko-KR" sz="1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프로토콜 사용자 정의</a:t>
            </a:r>
            <a:endParaRPr lang="en-US" altLang="ko-KR" sz="16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3. GUI </a:t>
            </a:r>
            <a:r>
              <a:rPr lang="ko-KR" altLang="en-US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구현</a:t>
            </a:r>
            <a:endParaRPr lang="en-US" altLang="ko-KR" sz="1600" b="1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8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환경구축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500" dirty="0" err="1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PyQt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	Google Map, Naver Map </a:t>
            </a:r>
            <a:r>
              <a:rPr lang="en-US" altLang="ko-KR" sz="1500" dirty="0" err="1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-</a:t>
            </a:r>
            <a:r>
              <a:rPr lang="ko-KR" altLang="en-US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500" dirty="0" err="1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드론</a:t>
            </a:r>
            <a:r>
              <a:rPr lang="ko-KR" altLang="en-US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위치 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&amp;</a:t>
            </a:r>
            <a:r>
              <a:rPr lang="ko-KR" altLang="en-US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방향 출력</a:t>
            </a:r>
            <a:endParaRPr lang="en-US" altLang="ko-KR" sz="1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실시간 </a:t>
            </a:r>
            <a:r>
              <a:rPr lang="ko-KR" altLang="en-US" sz="1500" dirty="0" err="1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드론</a:t>
            </a:r>
            <a:r>
              <a:rPr lang="ko-KR" altLang="en-US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상태 모니터링</a:t>
            </a:r>
            <a:endParaRPr lang="en-US" altLang="ko-KR" sz="1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이미지 수신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카메라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2" name="모서리가 둥근 직사각형 59">
            <a:extLst>
              <a:ext uri="{FF2B5EF4-FFF2-40B4-BE49-F238E27FC236}">
                <a16:creationId xmlns:a16="http://schemas.microsoft.com/office/drawing/2014/main" xmlns="" id="{0A0AABBF-1148-4C60-90B6-BB8EE4DBEA68}"/>
              </a:ext>
            </a:extLst>
          </p:cNvPr>
          <p:cNvSpPr/>
          <p:nvPr/>
        </p:nvSpPr>
        <p:spPr>
          <a:xfrm>
            <a:off x="7836045" y="2332804"/>
            <a:ext cx="1112838" cy="1047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3" name="모서리가 둥근 직사각형 60">
            <a:extLst>
              <a:ext uri="{FF2B5EF4-FFF2-40B4-BE49-F238E27FC236}">
                <a16:creationId xmlns:a16="http://schemas.microsoft.com/office/drawing/2014/main" xmlns="" id="{20A088E3-946C-4B3A-93A4-63CF10E4B8DF}"/>
              </a:ext>
            </a:extLst>
          </p:cNvPr>
          <p:cNvSpPr/>
          <p:nvPr/>
        </p:nvSpPr>
        <p:spPr>
          <a:xfrm>
            <a:off x="6724796" y="2332804"/>
            <a:ext cx="1946275" cy="1047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4" name="모서리가 둥근 직사각형 71">
            <a:extLst>
              <a:ext uri="{FF2B5EF4-FFF2-40B4-BE49-F238E27FC236}">
                <a16:creationId xmlns:a16="http://schemas.microsoft.com/office/drawing/2014/main" xmlns="" id="{9310AAA4-434A-438E-9BDA-17BD073E6828}"/>
              </a:ext>
            </a:extLst>
          </p:cNvPr>
          <p:cNvSpPr/>
          <p:nvPr/>
        </p:nvSpPr>
        <p:spPr>
          <a:xfrm>
            <a:off x="7836045" y="2332804"/>
            <a:ext cx="1112838" cy="1047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5" name="모서리가 둥근 직사각형 72">
            <a:extLst>
              <a:ext uri="{FF2B5EF4-FFF2-40B4-BE49-F238E27FC236}">
                <a16:creationId xmlns:a16="http://schemas.microsoft.com/office/drawing/2014/main" xmlns="" id="{0FE46B67-271D-4606-9862-993B54B8D3C6}"/>
              </a:ext>
            </a:extLst>
          </p:cNvPr>
          <p:cNvSpPr/>
          <p:nvPr/>
        </p:nvSpPr>
        <p:spPr>
          <a:xfrm>
            <a:off x="7002608" y="2334082"/>
            <a:ext cx="1946275" cy="104775"/>
          </a:xfrm>
          <a:prstGeom prst="round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7690199-966C-48F9-A185-6E18043C5746}"/>
              </a:ext>
            </a:extLst>
          </p:cNvPr>
          <p:cNvSpPr/>
          <p:nvPr/>
        </p:nvSpPr>
        <p:spPr>
          <a:xfrm>
            <a:off x="5219447" y="3298825"/>
            <a:ext cx="4283075" cy="130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F281EFC-4E49-41C7-B55D-4F6EE5442BE2}"/>
              </a:ext>
            </a:extLst>
          </p:cNvPr>
          <p:cNvSpPr/>
          <p:nvPr/>
        </p:nvSpPr>
        <p:spPr>
          <a:xfrm>
            <a:off x="5176984" y="1547453"/>
            <a:ext cx="4283075" cy="130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2" name="직사각형 15">
            <a:extLst>
              <a:ext uri="{FF2B5EF4-FFF2-40B4-BE49-F238E27FC236}">
                <a16:creationId xmlns:a16="http://schemas.microsoft.com/office/drawing/2014/main" xmlns="" id="{5397EEE2-A8BD-4FFE-B8F6-ABCAB7D96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174" y="1178121"/>
            <a:ext cx="1631665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Section - Drone</a:t>
            </a: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굴림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610FBD6-1479-4323-AD22-DF2C2C03A844}"/>
              </a:ext>
            </a:extLst>
          </p:cNvPr>
          <p:cNvSpPr/>
          <p:nvPr/>
        </p:nvSpPr>
        <p:spPr bwMode="auto">
          <a:xfrm>
            <a:off x="6096000" y="545274"/>
            <a:ext cx="221470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Team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구성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E137DD9A-642A-4D62-B29B-FAC3EDA5B575}"/>
              </a:ext>
            </a:extLst>
          </p:cNvPr>
          <p:cNvSpPr/>
          <p:nvPr/>
        </p:nvSpPr>
        <p:spPr>
          <a:xfrm>
            <a:off x="5359842" y="1862832"/>
            <a:ext cx="3778513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 err="1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-윤고딕330" pitchFamily="18" charset="-127"/>
              </a:rPr>
              <a:t>고봉민</a:t>
            </a:r>
            <a:endParaRPr lang="ko-KR" altLang="en-US" sz="1600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-윤고딕330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1155396F-6E1E-43A8-A3E4-2BD54E9CD6DC}"/>
              </a:ext>
            </a:extLst>
          </p:cNvPr>
          <p:cNvSpPr/>
          <p:nvPr/>
        </p:nvSpPr>
        <p:spPr>
          <a:xfrm>
            <a:off x="5359842" y="2268302"/>
            <a:ext cx="3778513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 err="1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-윤고딕330" pitchFamily="18" charset="-127"/>
              </a:rPr>
              <a:t>유시승</a:t>
            </a:r>
            <a:endParaRPr lang="ko-KR" altLang="en-US" sz="1600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-윤고딕330" pitchFamily="18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xmlns="" id="{9C857ED1-6B8D-4AB6-818D-ECD72AB052D5}"/>
              </a:ext>
            </a:extLst>
          </p:cNvPr>
          <p:cNvSpPr/>
          <p:nvPr/>
        </p:nvSpPr>
        <p:spPr>
          <a:xfrm>
            <a:off x="7836045" y="1949091"/>
            <a:ext cx="1112838" cy="1047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xmlns="" id="{2E440A2F-1F61-4C47-B5DB-5BA6124DA240}"/>
              </a:ext>
            </a:extLst>
          </p:cNvPr>
          <p:cNvSpPr/>
          <p:nvPr/>
        </p:nvSpPr>
        <p:spPr>
          <a:xfrm>
            <a:off x="6724796" y="1949091"/>
            <a:ext cx="1946275" cy="1047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xmlns="" id="{E9AE2FDB-C98C-4277-B52C-0EB807708A47}"/>
              </a:ext>
            </a:extLst>
          </p:cNvPr>
          <p:cNvSpPr/>
          <p:nvPr/>
        </p:nvSpPr>
        <p:spPr>
          <a:xfrm>
            <a:off x="7836045" y="1949091"/>
            <a:ext cx="1112838" cy="1047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xmlns="" id="{B4394B39-69EC-4E3B-AB65-D3D0E383D012}"/>
              </a:ext>
            </a:extLst>
          </p:cNvPr>
          <p:cNvSpPr/>
          <p:nvPr/>
        </p:nvSpPr>
        <p:spPr>
          <a:xfrm>
            <a:off x="6724796" y="1949091"/>
            <a:ext cx="1946275" cy="104775"/>
          </a:xfrm>
          <a:prstGeom prst="round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D2D6594-E922-4563-9BED-21A0A7A033A4}"/>
              </a:ext>
            </a:extLst>
          </p:cNvPr>
          <p:cNvSpPr/>
          <p:nvPr/>
        </p:nvSpPr>
        <p:spPr>
          <a:xfrm>
            <a:off x="1524001" y="0"/>
            <a:ext cx="2195513" cy="6858000"/>
          </a:xfrm>
          <a:prstGeom prst="rect">
            <a:avLst/>
          </a:prstGeom>
          <a:solidFill>
            <a:srgbClr val="385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31">
            <a:extLst>
              <a:ext uri="{FF2B5EF4-FFF2-40B4-BE49-F238E27FC236}">
                <a16:creationId xmlns:a16="http://schemas.microsoft.com/office/drawing/2014/main" xmlns="" id="{61A2DC76-DB7A-4ED0-9D16-AD22AB58B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5" y="3330345"/>
            <a:ext cx="4283076" cy="40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1600" b="1" dirty="0" err="1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드론</a:t>
            </a:r>
            <a:r>
              <a:rPr lang="ko-KR" altLang="en-US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구현</a:t>
            </a:r>
            <a:endParaRPr lang="en-US" altLang="ko-KR" sz="1600" b="1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  1-1 Sensor interface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BNO080 (3-axis rotation angle, SPI)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4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ICM-20602(6-axis sensor /3-axis gyro, SPI)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 LPS22HH (Barometric altitude, SPI)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1-4 Motor Control &amp; </a:t>
            </a:r>
            <a:r>
              <a:rPr lang="en-US" altLang="ko-KR" sz="1600" b="1" dirty="0" err="1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Pid</a:t>
            </a:r>
            <a:r>
              <a:rPr lang="en-US" altLang="ko-KR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Control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 Roll, Pitch (Double PID)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 Yaw (Single PID)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 ESC calibration, PWM Control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</p:txBody>
      </p:sp>
      <p:sp>
        <p:nvSpPr>
          <p:cNvPr id="42" name="모서리가 둥근 직사각형 59">
            <a:extLst>
              <a:ext uri="{FF2B5EF4-FFF2-40B4-BE49-F238E27FC236}">
                <a16:creationId xmlns:a16="http://schemas.microsoft.com/office/drawing/2014/main" xmlns="" id="{0A0AABBF-1148-4C60-90B6-BB8EE4DBEA68}"/>
              </a:ext>
            </a:extLst>
          </p:cNvPr>
          <p:cNvSpPr/>
          <p:nvPr/>
        </p:nvSpPr>
        <p:spPr>
          <a:xfrm>
            <a:off x="7836045" y="2332804"/>
            <a:ext cx="1112838" cy="1047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3" name="모서리가 둥근 직사각형 60">
            <a:extLst>
              <a:ext uri="{FF2B5EF4-FFF2-40B4-BE49-F238E27FC236}">
                <a16:creationId xmlns:a16="http://schemas.microsoft.com/office/drawing/2014/main" xmlns="" id="{20A088E3-946C-4B3A-93A4-63CF10E4B8DF}"/>
              </a:ext>
            </a:extLst>
          </p:cNvPr>
          <p:cNvSpPr/>
          <p:nvPr/>
        </p:nvSpPr>
        <p:spPr>
          <a:xfrm>
            <a:off x="6724796" y="2332804"/>
            <a:ext cx="1946275" cy="1047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4" name="모서리가 둥근 직사각형 71">
            <a:extLst>
              <a:ext uri="{FF2B5EF4-FFF2-40B4-BE49-F238E27FC236}">
                <a16:creationId xmlns:a16="http://schemas.microsoft.com/office/drawing/2014/main" xmlns="" id="{9310AAA4-434A-438E-9BDA-17BD073E6828}"/>
              </a:ext>
            </a:extLst>
          </p:cNvPr>
          <p:cNvSpPr/>
          <p:nvPr/>
        </p:nvSpPr>
        <p:spPr>
          <a:xfrm>
            <a:off x="7836045" y="2332804"/>
            <a:ext cx="1112838" cy="1047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5" name="모서리가 둥근 직사각형 72">
            <a:extLst>
              <a:ext uri="{FF2B5EF4-FFF2-40B4-BE49-F238E27FC236}">
                <a16:creationId xmlns:a16="http://schemas.microsoft.com/office/drawing/2014/main" xmlns="" id="{0FE46B67-271D-4606-9862-993B54B8D3C6}"/>
              </a:ext>
            </a:extLst>
          </p:cNvPr>
          <p:cNvSpPr/>
          <p:nvPr/>
        </p:nvSpPr>
        <p:spPr>
          <a:xfrm>
            <a:off x="7002608" y="2334082"/>
            <a:ext cx="1946275" cy="104775"/>
          </a:xfrm>
          <a:prstGeom prst="round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20254D2-8F13-4555-B0B9-37A550EBA841}"/>
              </a:ext>
            </a:extLst>
          </p:cNvPr>
          <p:cNvSpPr/>
          <p:nvPr/>
        </p:nvSpPr>
        <p:spPr>
          <a:xfrm>
            <a:off x="5359842" y="2644892"/>
            <a:ext cx="3778513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 err="1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-윤고딕330" pitchFamily="18" charset="-127"/>
              </a:rPr>
              <a:t>장철우</a:t>
            </a:r>
            <a:endParaRPr lang="en-US" altLang="ko-KR" sz="1600" dirty="0">
              <a:ln>
                <a:solidFill>
                  <a:srgbClr val="F5197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-윤고딕330" pitchFamily="18" charset="-127"/>
            </a:endParaRPr>
          </a:p>
        </p:txBody>
      </p:sp>
      <p:sp>
        <p:nvSpPr>
          <p:cNvPr id="51" name="모서리가 둥근 직사각형 71">
            <a:extLst>
              <a:ext uri="{FF2B5EF4-FFF2-40B4-BE49-F238E27FC236}">
                <a16:creationId xmlns:a16="http://schemas.microsoft.com/office/drawing/2014/main" xmlns="" id="{43C8B9AE-8718-414D-B047-4587563B32C8}"/>
              </a:ext>
            </a:extLst>
          </p:cNvPr>
          <p:cNvSpPr/>
          <p:nvPr/>
        </p:nvSpPr>
        <p:spPr>
          <a:xfrm>
            <a:off x="7836044" y="2777702"/>
            <a:ext cx="1112838" cy="1047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2" name="모서리가 둥근 직사각형 72">
            <a:extLst>
              <a:ext uri="{FF2B5EF4-FFF2-40B4-BE49-F238E27FC236}">
                <a16:creationId xmlns:a16="http://schemas.microsoft.com/office/drawing/2014/main" xmlns="" id="{4BA19115-28D4-446F-B503-D96C42F4821B}"/>
              </a:ext>
            </a:extLst>
          </p:cNvPr>
          <p:cNvSpPr/>
          <p:nvPr/>
        </p:nvSpPr>
        <p:spPr>
          <a:xfrm>
            <a:off x="6724795" y="2777702"/>
            <a:ext cx="1946275" cy="104775"/>
          </a:xfrm>
          <a:prstGeom prst="round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3" name="직사각형 31">
            <a:extLst>
              <a:ext uri="{FF2B5EF4-FFF2-40B4-BE49-F238E27FC236}">
                <a16:creationId xmlns:a16="http://schemas.microsoft.com/office/drawing/2014/main" xmlns="" id="{E7D9C504-A0A0-4143-B458-1292987C6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3354" y="3303298"/>
            <a:ext cx="3319253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600" b="1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1-2 data receiving&amp; parsing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M8N (GPS,UART)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FS-i16 , FS-iA6B (Transmitter, receiver)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3DR </a:t>
            </a:r>
            <a:r>
              <a:rPr lang="en-US" altLang="ko-KR" sz="1500" dirty="0" smtClean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Radio 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500" dirty="0" smtClean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elemetry 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(UART)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1-5 Safety</a:t>
            </a:r>
            <a:endParaRPr lang="en-US" altLang="ko-KR" sz="1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dirty="0" smtClean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Low Voltage(Battery, ADC(DMA))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dirty="0" smtClean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Out of Range(Controller</a:t>
            </a:r>
            <a:r>
              <a:rPr lang="en-US" altLang="ko-KR" sz="16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, Telemetry)</a:t>
            </a:r>
          </a:p>
        </p:txBody>
      </p:sp>
      <p:sp>
        <p:nvSpPr>
          <p:cNvPr id="56" name="직사각형 31">
            <a:extLst>
              <a:ext uri="{FF2B5EF4-FFF2-40B4-BE49-F238E27FC236}">
                <a16:creationId xmlns:a16="http://schemas.microsoft.com/office/drawing/2014/main" xmlns="" id="{B3C87E63-C4F7-412B-9651-740815CFB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2701" y="3675063"/>
            <a:ext cx="2129299" cy="117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1-3 Gain Save</a:t>
            </a: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EEPROM </a:t>
            </a:r>
            <a:r>
              <a:rPr lang="en-US" altLang="ko-KR" sz="1500" dirty="0" smtClean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(I2C)</a:t>
            </a:r>
            <a:endParaRPr lang="en-US" altLang="ko-KR" sz="1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600" b="1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81450EB-274B-42AB-AD80-D597700DE113}"/>
              </a:ext>
            </a:extLst>
          </p:cNvPr>
          <p:cNvSpPr/>
          <p:nvPr/>
        </p:nvSpPr>
        <p:spPr>
          <a:xfrm>
            <a:off x="4295775" y="157584"/>
            <a:ext cx="3600450" cy="863600"/>
          </a:xfrm>
          <a:prstGeom prst="rect">
            <a:avLst/>
          </a:prstGeom>
          <a:solidFill>
            <a:srgbClr val="B8B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4671F88E-DCD0-4AD7-BA9C-D00162421840}"/>
              </a:ext>
            </a:extLst>
          </p:cNvPr>
          <p:cNvCxnSpPr>
            <a:stCxn id="2" idx="2"/>
          </p:cNvCxnSpPr>
          <p:nvPr/>
        </p:nvCxnSpPr>
        <p:spPr>
          <a:xfrm>
            <a:off x="6096000" y="1021185"/>
            <a:ext cx="0" cy="720725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7250CE35-D7A2-4DA2-8B65-FFFD62AE9033}"/>
              </a:ext>
            </a:extLst>
          </p:cNvPr>
          <p:cNvCxnSpPr>
            <a:cxnSpLocks/>
          </p:cNvCxnSpPr>
          <p:nvPr/>
        </p:nvCxnSpPr>
        <p:spPr>
          <a:xfrm flipH="1">
            <a:off x="6919791" y="6700579"/>
            <a:ext cx="8776709" cy="0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80A4180-05D4-4779-B3E6-98AA8AD334BF}"/>
              </a:ext>
            </a:extLst>
          </p:cNvPr>
          <p:cNvCxnSpPr/>
          <p:nvPr/>
        </p:nvCxnSpPr>
        <p:spPr>
          <a:xfrm>
            <a:off x="9761366" y="1603455"/>
            <a:ext cx="0" cy="566738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81D5E156-0CC8-473E-832A-CBFA4DAC8FD3}"/>
              </a:ext>
            </a:extLst>
          </p:cNvPr>
          <p:cNvCxnSpPr/>
          <p:nvPr/>
        </p:nvCxnSpPr>
        <p:spPr>
          <a:xfrm>
            <a:off x="7384879" y="1603455"/>
            <a:ext cx="0" cy="566738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3B4DAACA-F47D-4891-B5BA-D097C5A390FB}"/>
              </a:ext>
            </a:extLst>
          </p:cNvPr>
          <p:cNvCxnSpPr/>
          <p:nvPr/>
        </p:nvCxnSpPr>
        <p:spPr>
          <a:xfrm>
            <a:off x="4721054" y="1603455"/>
            <a:ext cx="0" cy="566738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0F827E05-F193-4284-90E4-6A103B8F28F3}"/>
              </a:ext>
            </a:extLst>
          </p:cNvPr>
          <p:cNvCxnSpPr/>
          <p:nvPr/>
        </p:nvCxnSpPr>
        <p:spPr>
          <a:xfrm>
            <a:off x="2584279" y="1603455"/>
            <a:ext cx="0" cy="566738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>
            <a:extLst>
              <a:ext uri="{FF2B5EF4-FFF2-40B4-BE49-F238E27FC236}">
                <a16:creationId xmlns:a16="http://schemas.microsoft.com/office/drawing/2014/main" xmlns="" id="{F8D0C93B-DA8C-47FC-96E8-5DE844E608BB}"/>
              </a:ext>
            </a:extLst>
          </p:cNvPr>
          <p:cNvSpPr/>
          <p:nvPr/>
        </p:nvSpPr>
        <p:spPr>
          <a:xfrm rot="5400000">
            <a:off x="1204483" y="2884827"/>
            <a:ext cx="2997718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오각형 9">
            <a:extLst>
              <a:ext uri="{FF2B5EF4-FFF2-40B4-BE49-F238E27FC236}">
                <a16:creationId xmlns:a16="http://schemas.microsoft.com/office/drawing/2014/main" xmlns="" id="{52DC7FAC-60BD-4AC3-B143-1B972C8555E0}"/>
              </a:ext>
            </a:extLst>
          </p:cNvPr>
          <p:cNvSpPr/>
          <p:nvPr/>
        </p:nvSpPr>
        <p:spPr>
          <a:xfrm rot="5400000">
            <a:off x="3796674" y="2734211"/>
            <a:ext cx="2712360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1" name="오각형 10">
            <a:extLst>
              <a:ext uri="{FF2B5EF4-FFF2-40B4-BE49-F238E27FC236}">
                <a16:creationId xmlns:a16="http://schemas.microsoft.com/office/drawing/2014/main" xmlns="" id="{87F859BF-BCBB-40CF-97A2-2F4E65B851A4}"/>
              </a:ext>
            </a:extLst>
          </p:cNvPr>
          <p:cNvSpPr/>
          <p:nvPr/>
        </p:nvSpPr>
        <p:spPr>
          <a:xfrm rot="5400000">
            <a:off x="6268867" y="2501981"/>
            <a:ext cx="2232025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2" name="오각형 11">
            <a:extLst>
              <a:ext uri="{FF2B5EF4-FFF2-40B4-BE49-F238E27FC236}">
                <a16:creationId xmlns:a16="http://schemas.microsoft.com/office/drawing/2014/main" xmlns="" id="{EBC6B84D-BDD4-497E-8E9B-A67B36C7F226}"/>
              </a:ext>
            </a:extLst>
          </p:cNvPr>
          <p:cNvSpPr/>
          <p:nvPr/>
        </p:nvSpPr>
        <p:spPr>
          <a:xfrm rot="5400000">
            <a:off x="8500892" y="2465469"/>
            <a:ext cx="2232025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B3521BD-65AD-4DC6-A4F0-B1A78381A003}"/>
              </a:ext>
            </a:extLst>
          </p:cNvPr>
          <p:cNvSpPr/>
          <p:nvPr/>
        </p:nvSpPr>
        <p:spPr>
          <a:xfrm>
            <a:off x="1912767" y="2147968"/>
            <a:ext cx="1584325" cy="533400"/>
          </a:xfrm>
          <a:prstGeom prst="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8F6F9BC-1A74-4DB0-AE2E-A4C363DDFC32}"/>
              </a:ext>
            </a:extLst>
          </p:cNvPr>
          <p:cNvSpPr/>
          <p:nvPr/>
        </p:nvSpPr>
        <p:spPr>
          <a:xfrm>
            <a:off x="4363867" y="2170194"/>
            <a:ext cx="1584325" cy="5349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C8770BF-0B2B-4FA2-AF7F-AFC9D4272AA1}"/>
              </a:ext>
            </a:extLst>
          </p:cNvPr>
          <p:cNvSpPr/>
          <p:nvPr/>
        </p:nvSpPr>
        <p:spPr>
          <a:xfrm>
            <a:off x="6587955" y="2178130"/>
            <a:ext cx="1584325" cy="533400"/>
          </a:xfrm>
          <a:prstGeom prst="rect">
            <a:avLst/>
          </a:prstGeom>
          <a:solidFill>
            <a:srgbClr val="96B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968B9C4-7824-46BC-8159-FCFB75D193B3}"/>
              </a:ext>
            </a:extLst>
          </p:cNvPr>
          <p:cNvSpPr/>
          <p:nvPr/>
        </p:nvSpPr>
        <p:spPr>
          <a:xfrm>
            <a:off x="8826330" y="2124155"/>
            <a:ext cx="1584325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F44A02D-9129-49B0-9FE7-B332E549D074}"/>
              </a:ext>
            </a:extLst>
          </p:cNvPr>
          <p:cNvSpPr/>
          <p:nvPr/>
        </p:nvSpPr>
        <p:spPr>
          <a:xfrm>
            <a:off x="4977745" y="25992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수행기간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62F4C94-07E5-4691-B96E-F8FE81E0EDA5}"/>
              </a:ext>
            </a:extLst>
          </p:cNvPr>
          <p:cNvSpPr/>
          <p:nvPr/>
        </p:nvSpPr>
        <p:spPr bwMode="auto">
          <a:xfrm>
            <a:off x="1911180" y="2125838"/>
            <a:ext cx="1589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GCS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29" name="오각형 8">
            <a:extLst>
              <a:ext uri="{FF2B5EF4-FFF2-40B4-BE49-F238E27FC236}">
                <a16:creationId xmlns:a16="http://schemas.microsoft.com/office/drawing/2014/main" xmlns="" id="{8054C5B9-9386-43C4-87E2-551D02EB3381}"/>
              </a:ext>
            </a:extLst>
          </p:cNvPr>
          <p:cNvSpPr/>
          <p:nvPr/>
        </p:nvSpPr>
        <p:spPr>
          <a:xfrm rot="5400000">
            <a:off x="1587329" y="4791610"/>
            <a:ext cx="2233613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5DD963F-805D-4D9E-9F92-85420C0E3963}"/>
              </a:ext>
            </a:extLst>
          </p:cNvPr>
          <p:cNvSpPr/>
          <p:nvPr/>
        </p:nvSpPr>
        <p:spPr>
          <a:xfrm>
            <a:off x="1911973" y="4446905"/>
            <a:ext cx="1584325" cy="533400"/>
          </a:xfrm>
          <a:prstGeom prst="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5894793-712B-455F-AAEA-5EC2BE0C77DD}"/>
              </a:ext>
            </a:extLst>
          </p:cNvPr>
          <p:cNvSpPr/>
          <p:nvPr/>
        </p:nvSpPr>
        <p:spPr bwMode="auto">
          <a:xfrm>
            <a:off x="1906417" y="4410156"/>
            <a:ext cx="1584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Drone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33FEFD2-1ED4-49F3-A838-3D7F2DA1AA0C}"/>
              </a:ext>
            </a:extLst>
          </p:cNvPr>
          <p:cNvSpPr/>
          <p:nvPr/>
        </p:nvSpPr>
        <p:spPr bwMode="auto">
          <a:xfrm>
            <a:off x="4355929" y="2125838"/>
            <a:ext cx="1593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GCS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D5A7ACF-EE88-41A2-B004-D5FF942271CB}"/>
              </a:ext>
            </a:extLst>
          </p:cNvPr>
          <p:cNvSpPr/>
          <p:nvPr/>
        </p:nvSpPr>
        <p:spPr bwMode="auto">
          <a:xfrm>
            <a:off x="6635579" y="2125838"/>
            <a:ext cx="1543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GCS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9EEBB074-105C-4C6E-B22E-68D4E985649F}"/>
              </a:ext>
            </a:extLst>
          </p:cNvPr>
          <p:cNvSpPr/>
          <p:nvPr/>
        </p:nvSpPr>
        <p:spPr bwMode="auto">
          <a:xfrm>
            <a:off x="8824742" y="2091502"/>
            <a:ext cx="1584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GCS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6" name="오각형 8">
            <a:extLst>
              <a:ext uri="{FF2B5EF4-FFF2-40B4-BE49-F238E27FC236}">
                <a16:creationId xmlns:a16="http://schemas.microsoft.com/office/drawing/2014/main" xmlns="" id="{A818FF7F-3ADD-48D1-8E36-BD1B54B68046}"/>
              </a:ext>
            </a:extLst>
          </p:cNvPr>
          <p:cNvSpPr/>
          <p:nvPr/>
        </p:nvSpPr>
        <p:spPr>
          <a:xfrm rot="5400000">
            <a:off x="4034064" y="4791610"/>
            <a:ext cx="2233613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3D73AC6-CEBF-41C0-8BB1-1669D9D2F86A}"/>
              </a:ext>
            </a:extLst>
          </p:cNvPr>
          <p:cNvSpPr/>
          <p:nvPr/>
        </p:nvSpPr>
        <p:spPr>
          <a:xfrm>
            <a:off x="4358708" y="4446905"/>
            <a:ext cx="1584325" cy="533400"/>
          </a:xfrm>
          <a:prstGeom prst="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C5D2A3EC-162E-46E6-8DBB-365297014D30}"/>
              </a:ext>
            </a:extLst>
          </p:cNvPr>
          <p:cNvSpPr/>
          <p:nvPr/>
        </p:nvSpPr>
        <p:spPr bwMode="auto">
          <a:xfrm>
            <a:off x="4353152" y="4410156"/>
            <a:ext cx="1584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Drone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9" name="오각형 8">
            <a:extLst>
              <a:ext uri="{FF2B5EF4-FFF2-40B4-BE49-F238E27FC236}">
                <a16:creationId xmlns:a16="http://schemas.microsoft.com/office/drawing/2014/main" xmlns="" id="{85DB1A49-9298-4764-A7D7-988B59C63FD5}"/>
              </a:ext>
            </a:extLst>
          </p:cNvPr>
          <p:cNvSpPr/>
          <p:nvPr/>
        </p:nvSpPr>
        <p:spPr>
          <a:xfrm rot="5400000">
            <a:off x="6277526" y="4792722"/>
            <a:ext cx="2233613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FCAAAB3-FA67-4F13-ADE7-2E438A8866BA}"/>
              </a:ext>
            </a:extLst>
          </p:cNvPr>
          <p:cNvSpPr/>
          <p:nvPr/>
        </p:nvSpPr>
        <p:spPr>
          <a:xfrm>
            <a:off x="6602170" y="4448017"/>
            <a:ext cx="1584325" cy="533400"/>
          </a:xfrm>
          <a:prstGeom prst="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AE5065E3-A5AF-4FC6-8055-17B9FE263B78}"/>
              </a:ext>
            </a:extLst>
          </p:cNvPr>
          <p:cNvSpPr/>
          <p:nvPr/>
        </p:nvSpPr>
        <p:spPr bwMode="auto">
          <a:xfrm>
            <a:off x="6596614" y="4411268"/>
            <a:ext cx="1584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Drone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2" name="오각형 8">
            <a:extLst>
              <a:ext uri="{FF2B5EF4-FFF2-40B4-BE49-F238E27FC236}">
                <a16:creationId xmlns:a16="http://schemas.microsoft.com/office/drawing/2014/main" xmlns="" id="{54028A63-7487-4733-9AAE-23ADF5447F85}"/>
              </a:ext>
            </a:extLst>
          </p:cNvPr>
          <p:cNvSpPr/>
          <p:nvPr/>
        </p:nvSpPr>
        <p:spPr>
          <a:xfrm rot="5400000">
            <a:off x="8419310" y="4864971"/>
            <a:ext cx="2401732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A536EE3B-12F0-4E71-8BE2-4BFEE1E569E1}"/>
              </a:ext>
            </a:extLst>
          </p:cNvPr>
          <p:cNvSpPr/>
          <p:nvPr/>
        </p:nvSpPr>
        <p:spPr>
          <a:xfrm>
            <a:off x="8828014" y="4436207"/>
            <a:ext cx="1584325" cy="533400"/>
          </a:xfrm>
          <a:prstGeom prst="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2DF086B6-191A-401D-A959-C872AFED9B48}"/>
              </a:ext>
            </a:extLst>
          </p:cNvPr>
          <p:cNvSpPr/>
          <p:nvPr/>
        </p:nvSpPr>
        <p:spPr bwMode="auto">
          <a:xfrm>
            <a:off x="8822458" y="4399458"/>
            <a:ext cx="1584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Drone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D6198CF4-0D85-4A85-9AE7-FF744AA61E0A}"/>
              </a:ext>
            </a:extLst>
          </p:cNvPr>
          <p:cNvSpPr/>
          <p:nvPr/>
        </p:nvSpPr>
        <p:spPr>
          <a:xfrm>
            <a:off x="1906417" y="4969608"/>
            <a:ext cx="1590675" cy="109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Sensor interface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BNO080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ICM-20602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C2E6D6D-AAB2-4639-9FA3-2C0385DF6514}"/>
              </a:ext>
            </a:extLst>
          </p:cNvPr>
          <p:cNvSpPr/>
          <p:nvPr/>
        </p:nvSpPr>
        <p:spPr bwMode="auto">
          <a:xfrm>
            <a:off x="2038840" y="1112265"/>
            <a:ext cx="1100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9.6 ~ 9.9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850F597D-4CD6-41AD-BB49-D4868D40A597}"/>
              </a:ext>
            </a:extLst>
          </p:cNvPr>
          <p:cNvSpPr/>
          <p:nvPr/>
        </p:nvSpPr>
        <p:spPr bwMode="auto">
          <a:xfrm>
            <a:off x="4032674" y="1114446"/>
            <a:ext cx="1375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9.13 ~ 9.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14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2B5EBF38-37A7-407A-97B3-AFD18B597DB5}"/>
              </a:ext>
            </a:extLst>
          </p:cNvPr>
          <p:cNvSpPr/>
          <p:nvPr/>
        </p:nvSpPr>
        <p:spPr>
          <a:xfrm>
            <a:off x="4353152" y="4974933"/>
            <a:ext cx="1590675" cy="749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Sensor interface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LPS22HH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418D8355-2A73-4238-81D8-5C43BB32D654}"/>
              </a:ext>
            </a:extLst>
          </p:cNvPr>
          <p:cNvSpPr/>
          <p:nvPr/>
        </p:nvSpPr>
        <p:spPr>
          <a:xfrm>
            <a:off x="6584779" y="4969607"/>
            <a:ext cx="1590675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Trans &amp; receiver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FS-i6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FS-iA6B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08A90159-4B93-4128-8AA0-89F9243701BE}"/>
              </a:ext>
            </a:extLst>
          </p:cNvPr>
          <p:cNvSpPr/>
          <p:nvPr/>
        </p:nvSpPr>
        <p:spPr bwMode="auto">
          <a:xfrm>
            <a:off x="6700849" y="1119032"/>
            <a:ext cx="1375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9.15 ~ 9.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16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74F04035-34BF-4F6B-8356-588DA985316A}"/>
              </a:ext>
            </a:extLst>
          </p:cNvPr>
          <p:cNvSpPr/>
          <p:nvPr/>
        </p:nvSpPr>
        <p:spPr>
          <a:xfrm>
            <a:off x="8816108" y="4974933"/>
            <a:ext cx="1590675" cy="1440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Trans &amp; receiver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Telemetry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Motor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PID </a:t>
            </a:r>
            <a:r>
              <a:rPr lang="en-US" altLang="ko-KR" sz="1500" dirty="0" err="1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Cotrol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FCAC0DE-7A67-4CA5-A4FA-91F79A1955CB}"/>
              </a:ext>
            </a:extLst>
          </p:cNvPr>
          <p:cNvSpPr/>
          <p:nvPr/>
        </p:nvSpPr>
        <p:spPr bwMode="auto">
          <a:xfrm>
            <a:off x="9076107" y="1120752"/>
            <a:ext cx="1375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9.17 ~ 9.23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4112D05F-476A-4996-8516-1D2F12CFF580}"/>
              </a:ext>
            </a:extLst>
          </p:cNvPr>
          <p:cNvSpPr/>
          <p:nvPr/>
        </p:nvSpPr>
        <p:spPr>
          <a:xfrm>
            <a:off x="1900067" y="2655120"/>
            <a:ext cx="1590675" cy="212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Data Parsing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Telemetry (Drone)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(Yaw, Roll, </a:t>
            </a:r>
            <a:r>
              <a:rPr lang="en-US" altLang="ko-KR" sz="1500" dirty="0" err="1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Pitch,GPS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,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PID Gain, Battery)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216886CE-B804-4DE4-A854-5D8F546DE3E9}"/>
              </a:ext>
            </a:extLst>
          </p:cNvPr>
          <p:cNvSpPr/>
          <p:nvPr/>
        </p:nvSpPr>
        <p:spPr>
          <a:xfrm>
            <a:off x="4346802" y="2649079"/>
            <a:ext cx="1565433" cy="17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Data Visualize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Open </a:t>
            </a:r>
            <a:r>
              <a:rPr lang="en-US" altLang="ko-KR" sz="1500" dirty="0" err="1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(Map)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(google, </a:t>
            </a:r>
            <a:r>
              <a:rPr lang="en-US" altLang="ko-KR" sz="1500" dirty="0" err="1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naver</a:t>
            </a: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)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(Coordinate)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0C6AEE0E-6B68-4810-AEF1-B0BE03408EE1}"/>
              </a:ext>
            </a:extLst>
          </p:cNvPr>
          <p:cNvSpPr/>
          <p:nvPr/>
        </p:nvSpPr>
        <p:spPr>
          <a:xfrm>
            <a:off x="6559935" y="2621119"/>
            <a:ext cx="1590675" cy="17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Data Visualize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Graph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(Yaw, Roll, Pitch)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8725D663-0B58-431B-88D5-8AF4EAF3A389}"/>
              </a:ext>
            </a:extLst>
          </p:cNvPr>
          <p:cNvSpPr/>
          <p:nvPr/>
        </p:nvSpPr>
        <p:spPr>
          <a:xfrm>
            <a:off x="8836410" y="2606862"/>
            <a:ext cx="1590675" cy="743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C83ECB3-507D-497A-B0B9-D76FC7BD9CC5}"/>
              </a:ext>
            </a:extLst>
          </p:cNvPr>
          <p:cNvSpPr/>
          <p:nvPr/>
        </p:nvSpPr>
        <p:spPr>
          <a:xfrm>
            <a:off x="8760766" y="2601325"/>
            <a:ext cx="1590675" cy="108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Data Visualize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Camera (live)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8" name="오각형 11">
            <a:extLst>
              <a:ext uri="{FF2B5EF4-FFF2-40B4-BE49-F238E27FC236}">
                <a16:creationId xmlns:a16="http://schemas.microsoft.com/office/drawing/2014/main" xmlns="" id="{F09C4A5A-A705-4E9B-A848-548B59D9F2A1}"/>
              </a:ext>
            </a:extLst>
          </p:cNvPr>
          <p:cNvSpPr/>
          <p:nvPr/>
        </p:nvSpPr>
        <p:spPr>
          <a:xfrm rot="5400000">
            <a:off x="9681373" y="2952910"/>
            <a:ext cx="3223860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A9CB1E9E-A818-4131-ABB8-9D4F3DD2DFE0}"/>
              </a:ext>
            </a:extLst>
          </p:cNvPr>
          <p:cNvSpPr/>
          <p:nvPr/>
        </p:nvSpPr>
        <p:spPr>
          <a:xfrm>
            <a:off x="10502729" y="2115679"/>
            <a:ext cx="1584325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6AC0CED7-A5AA-43D3-B447-6E76F00A8606}"/>
              </a:ext>
            </a:extLst>
          </p:cNvPr>
          <p:cNvSpPr/>
          <p:nvPr/>
        </p:nvSpPr>
        <p:spPr bwMode="auto">
          <a:xfrm>
            <a:off x="10501141" y="2083026"/>
            <a:ext cx="1584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GCS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693597AB-242E-4B6F-8F04-BC921A1B630E}"/>
              </a:ext>
            </a:extLst>
          </p:cNvPr>
          <p:cNvSpPr/>
          <p:nvPr/>
        </p:nvSpPr>
        <p:spPr>
          <a:xfrm>
            <a:off x="10512809" y="2598386"/>
            <a:ext cx="1590675" cy="743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46045999-034B-44F1-96B2-4DAB2F8A9846}"/>
              </a:ext>
            </a:extLst>
          </p:cNvPr>
          <p:cNvSpPr/>
          <p:nvPr/>
        </p:nvSpPr>
        <p:spPr>
          <a:xfrm>
            <a:off x="10443517" y="2598386"/>
            <a:ext cx="1590675" cy="2134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Data Trans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-Emergency Landing Signal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-Target height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Data Visualize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GUI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4E3185A9-24E6-497B-A883-139C9B60E5A3}"/>
              </a:ext>
            </a:extLst>
          </p:cNvPr>
          <p:cNvCxnSpPr/>
          <p:nvPr/>
        </p:nvCxnSpPr>
        <p:spPr>
          <a:xfrm>
            <a:off x="11380257" y="1599954"/>
            <a:ext cx="0" cy="566738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81450EB-274B-42AB-AD80-D597700DE113}"/>
              </a:ext>
            </a:extLst>
          </p:cNvPr>
          <p:cNvSpPr/>
          <p:nvPr/>
        </p:nvSpPr>
        <p:spPr>
          <a:xfrm>
            <a:off x="4295775" y="157584"/>
            <a:ext cx="3600450" cy="863600"/>
          </a:xfrm>
          <a:prstGeom prst="rect">
            <a:avLst/>
          </a:prstGeom>
          <a:solidFill>
            <a:srgbClr val="B8B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4671F88E-DCD0-4AD7-BA9C-D00162421840}"/>
              </a:ext>
            </a:extLst>
          </p:cNvPr>
          <p:cNvCxnSpPr>
            <a:stCxn id="2" idx="2"/>
          </p:cNvCxnSpPr>
          <p:nvPr/>
        </p:nvCxnSpPr>
        <p:spPr>
          <a:xfrm>
            <a:off x="6096000" y="1021185"/>
            <a:ext cx="0" cy="720725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7250CE35-D7A2-4DA2-8B65-FFFD62AE9033}"/>
              </a:ext>
            </a:extLst>
          </p:cNvPr>
          <p:cNvCxnSpPr>
            <a:cxnSpLocks/>
          </p:cNvCxnSpPr>
          <p:nvPr/>
        </p:nvCxnSpPr>
        <p:spPr>
          <a:xfrm flipH="1">
            <a:off x="2584279" y="1603455"/>
            <a:ext cx="7177087" cy="0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80A4180-05D4-4779-B3E6-98AA8AD334BF}"/>
              </a:ext>
            </a:extLst>
          </p:cNvPr>
          <p:cNvCxnSpPr/>
          <p:nvPr/>
        </p:nvCxnSpPr>
        <p:spPr>
          <a:xfrm>
            <a:off x="9761366" y="1603455"/>
            <a:ext cx="0" cy="566738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81D5E156-0CC8-473E-832A-CBFA4DAC8FD3}"/>
              </a:ext>
            </a:extLst>
          </p:cNvPr>
          <p:cNvCxnSpPr/>
          <p:nvPr/>
        </p:nvCxnSpPr>
        <p:spPr>
          <a:xfrm>
            <a:off x="7384879" y="1603455"/>
            <a:ext cx="0" cy="566738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3B4DAACA-F47D-4891-B5BA-D097C5A390FB}"/>
              </a:ext>
            </a:extLst>
          </p:cNvPr>
          <p:cNvCxnSpPr/>
          <p:nvPr/>
        </p:nvCxnSpPr>
        <p:spPr>
          <a:xfrm>
            <a:off x="4721054" y="1603455"/>
            <a:ext cx="0" cy="566738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0F827E05-F193-4284-90E4-6A103B8F28F3}"/>
              </a:ext>
            </a:extLst>
          </p:cNvPr>
          <p:cNvCxnSpPr/>
          <p:nvPr/>
        </p:nvCxnSpPr>
        <p:spPr>
          <a:xfrm>
            <a:off x="2584279" y="1603455"/>
            <a:ext cx="0" cy="566738"/>
          </a:xfrm>
          <a:prstGeom prst="line">
            <a:avLst/>
          </a:prstGeom>
          <a:ln>
            <a:solidFill>
              <a:srgbClr val="7A8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>
            <a:extLst>
              <a:ext uri="{FF2B5EF4-FFF2-40B4-BE49-F238E27FC236}">
                <a16:creationId xmlns:a16="http://schemas.microsoft.com/office/drawing/2014/main" xmlns="" id="{F8D0C93B-DA8C-47FC-96E8-5DE844E608BB}"/>
              </a:ext>
            </a:extLst>
          </p:cNvPr>
          <p:cNvSpPr/>
          <p:nvPr/>
        </p:nvSpPr>
        <p:spPr>
          <a:xfrm rot="5400000">
            <a:off x="1586536" y="2502775"/>
            <a:ext cx="2233613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오각형 9">
            <a:extLst>
              <a:ext uri="{FF2B5EF4-FFF2-40B4-BE49-F238E27FC236}">
                <a16:creationId xmlns:a16="http://schemas.microsoft.com/office/drawing/2014/main" xmlns="" id="{52DC7FAC-60BD-4AC3-B143-1B972C8555E0}"/>
              </a:ext>
            </a:extLst>
          </p:cNvPr>
          <p:cNvSpPr/>
          <p:nvPr/>
        </p:nvSpPr>
        <p:spPr>
          <a:xfrm rot="5400000">
            <a:off x="4036048" y="2494837"/>
            <a:ext cx="2233612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1" name="오각형 10">
            <a:extLst>
              <a:ext uri="{FF2B5EF4-FFF2-40B4-BE49-F238E27FC236}">
                <a16:creationId xmlns:a16="http://schemas.microsoft.com/office/drawing/2014/main" xmlns="" id="{87F859BF-BCBB-40CF-97A2-2F4E65B851A4}"/>
              </a:ext>
            </a:extLst>
          </p:cNvPr>
          <p:cNvSpPr/>
          <p:nvPr/>
        </p:nvSpPr>
        <p:spPr>
          <a:xfrm rot="5400000">
            <a:off x="6268867" y="2501981"/>
            <a:ext cx="2232025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2" name="오각형 11">
            <a:extLst>
              <a:ext uri="{FF2B5EF4-FFF2-40B4-BE49-F238E27FC236}">
                <a16:creationId xmlns:a16="http://schemas.microsoft.com/office/drawing/2014/main" xmlns="" id="{EBC6B84D-BDD4-497E-8E9B-A67B36C7F226}"/>
              </a:ext>
            </a:extLst>
          </p:cNvPr>
          <p:cNvSpPr/>
          <p:nvPr/>
        </p:nvSpPr>
        <p:spPr>
          <a:xfrm rot="5400000">
            <a:off x="8500892" y="2465469"/>
            <a:ext cx="2232025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B3521BD-65AD-4DC6-A4F0-B1A78381A003}"/>
              </a:ext>
            </a:extLst>
          </p:cNvPr>
          <p:cNvSpPr/>
          <p:nvPr/>
        </p:nvSpPr>
        <p:spPr>
          <a:xfrm>
            <a:off x="1912767" y="2147968"/>
            <a:ext cx="1584325" cy="533400"/>
          </a:xfrm>
          <a:prstGeom prst="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8F6F9BC-1A74-4DB0-AE2E-A4C363DDFC32}"/>
              </a:ext>
            </a:extLst>
          </p:cNvPr>
          <p:cNvSpPr/>
          <p:nvPr/>
        </p:nvSpPr>
        <p:spPr>
          <a:xfrm>
            <a:off x="4363867" y="2170194"/>
            <a:ext cx="1584325" cy="5349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C8770BF-0B2B-4FA2-AF7F-AFC9D4272AA1}"/>
              </a:ext>
            </a:extLst>
          </p:cNvPr>
          <p:cNvSpPr/>
          <p:nvPr/>
        </p:nvSpPr>
        <p:spPr>
          <a:xfrm>
            <a:off x="6587955" y="2178130"/>
            <a:ext cx="1584325" cy="533400"/>
          </a:xfrm>
          <a:prstGeom prst="rect">
            <a:avLst/>
          </a:prstGeom>
          <a:solidFill>
            <a:srgbClr val="96B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968B9C4-7824-46BC-8159-FCFB75D193B3}"/>
              </a:ext>
            </a:extLst>
          </p:cNvPr>
          <p:cNvSpPr/>
          <p:nvPr/>
        </p:nvSpPr>
        <p:spPr>
          <a:xfrm>
            <a:off x="8826330" y="2124155"/>
            <a:ext cx="1584325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F44A02D-9129-49B0-9FE7-B332E549D074}"/>
              </a:ext>
            </a:extLst>
          </p:cNvPr>
          <p:cNvSpPr/>
          <p:nvPr/>
        </p:nvSpPr>
        <p:spPr>
          <a:xfrm>
            <a:off x="4977745" y="25992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수행기간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62F4C94-07E5-4691-B96E-F8FE81E0EDA5}"/>
              </a:ext>
            </a:extLst>
          </p:cNvPr>
          <p:cNvSpPr/>
          <p:nvPr/>
        </p:nvSpPr>
        <p:spPr bwMode="auto">
          <a:xfrm>
            <a:off x="1911180" y="2125838"/>
            <a:ext cx="1589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GCS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B02CBCA-BD1B-4786-BCCA-1C6045634E23}"/>
              </a:ext>
            </a:extLst>
          </p:cNvPr>
          <p:cNvSpPr/>
          <p:nvPr/>
        </p:nvSpPr>
        <p:spPr>
          <a:xfrm>
            <a:off x="4378154" y="2717445"/>
            <a:ext cx="1649413" cy="10953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Check Communication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Drone Data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10E4992-6B2E-44CF-92B5-EA2158B042AD}"/>
              </a:ext>
            </a:extLst>
          </p:cNvPr>
          <p:cNvSpPr/>
          <p:nvPr/>
        </p:nvSpPr>
        <p:spPr>
          <a:xfrm>
            <a:off x="6564070" y="2782464"/>
            <a:ext cx="1649412" cy="40280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Flight</a:t>
            </a:r>
            <a:r>
              <a:rPr lang="ko-KR" altLang="en-US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Test</a:t>
            </a:r>
          </a:p>
        </p:txBody>
      </p:sp>
      <p:sp>
        <p:nvSpPr>
          <p:cNvPr id="29" name="오각형 8">
            <a:extLst>
              <a:ext uri="{FF2B5EF4-FFF2-40B4-BE49-F238E27FC236}">
                <a16:creationId xmlns:a16="http://schemas.microsoft.com/office/drawing/2014/main" xmlns="" id="{8054C5B9-9386-43C4-87E2-551D02EB3381}"/>
              </a:ext>
            </a:extLst>
          </p:cNvPr>
          <p:cNvSpPr/>
          <p:nvPr/>
        </p:nvSpPr>
        <p:spPr>
          <a:xfrm rot="5400000">
            <a:off x="1508618" y="4870320"/>
            <a:ext cx="2391034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5DD963F-805D-4D9E-9F92-85420C0E3963}"/>
              </a:ext>
            </a:extLst>
          </p:cNvPr>
          <p:cNvSpPr/>
          <p:nvPr/>
        </p:nvSpPr>
        <p:spPr>
          <a:xfrm>
            <a:off x="1911973" y="4446905"/>
            <a:ext cx="1584325" cy="533400"/>
          </a:xfrm>
          <a:prstGeom prst="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5894793-712B-455F-AAEA-5EC2BE0C77DD}"/>
              </a:ext>
            </a:extLst>
          </p:cNvPr>
          <p:cNvSpPr/>
          <p:nvPr/>
        </p:nvSpPr>
        <p:spPr bwMode="auto">
          <a:xfrm>
            <a:off x="1906417" y="4410156"/>
            <a:ext cx="1584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Drone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33FEFD2-1ED4-49F3-A838-3D7F2DA1AA0C}"/>
              </a:ext>
            </a:extLst>
          </p:cNvPr>
          <p:cNvSpPr/>
          <p:nvPr/>
        </p:nvSpPr>
        <p:spPr bwMode="auto">
          <a:xfrm>
            <a:off x="4355929" y="2125838"/>
            <a:ext cx="1593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GCS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D5A7ACF-EE88-41A2-B004-D5FF942271CB}"/>
              </a:ext>
            </a:extLst>
          </p:cNvPr>
          <p:cNvSpPr/>
          <p:nvPr/>
        </p:nvSpPr>
        <p:spPr bwMode="auto">
          <a:xfrm>
            <a:off x="6635579" y="2125838"/>
            <a:ext cx="1543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GCS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9EEBB074-105C-4C6E-B22E-68D4E985649F}"/>
              </a:ext>
            </a:extLst>
          </p:cNvPr>
          <p:cNvSpPr/>
          <p:nvPr/>
        </p:nvSpPr>
        <p:spPr bwMode="auto">
          <a:xfrm>
            <a:off x="8824742" y="2091502"/>
            <a:ext cx="1584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GCS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6" name="오각형 8">
            <a:extLst>
              <a:ext uri="{FF2B5EF4-FFF2-40B4-BE49-F238E27FC236}">
                <a16:creationId xmlns:a16="http://schemas.microsoft.com/office/drawing/2014/main" xmlns="" id="{A818FF7F-3ADD-48D1-8E36-BD1B54B68046}"/>
              </a:ext>
            </a:extLst>
          </p:cNvPr>
          <p:cNvSpPr/>
          <p:nvPr/>
        </p:nvSpPr>
        <p:spPr>
          <a:xfrm rot="5400000">
            <a:off x="4034064" y="4791610"/>
            <a:ext cx="2233613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3D73AC6-CEBF-41C0-8BB1-1669D9D2F86A}"/>
              </a:ext>
            </a:extLst>
          </p:cNvPr>
          <p:cNvSpPr/>
          <p:nvPr/>
        </p:nvSpPr>
        <p:spPr>
          <a:xfrm>
            <a:off x="4358708" y="4446905"/>
            <a:ext cx="1584325" cy="533400"/>
          </a:xfrm>
          <a:prstGeom prst="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C5D2A3EC-162E-46E6-8DBB-365297014D30}"/>
              </a:ext>
            </a:extLst>
          </p:cNvPr>
          <p:cNvSpPr/>
          <p:nvPr/>
        </p:nvSpPr>
        <p:spPr bwMode="auto">
          <a:xfrm>
            <a:off x="4353152" y="4410156"/>
            <a:ext cx="1584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Drone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9" name="오각형 8">
            <a:extLst>
              <a:ext uri="{FF2B5EF4-FFF2-40B4-BE49-F238E27FC236}">
                <a16:creationId xmlns:a16="http://schemas.microsoft.com/office/drawing/2014/main" xmlns="" id="{85DB1A49-9298-4764-A7D7-988B59C63FD5}"/>
              </a:ext>
            </a:extLst>
          </p:cNvPr>
          <p:cNvSpPr/>
          <p:nvPr/>
        </p:nvSpPr>
        <p:spPr>
          <a:xfrm rot="5400000">
            <a:off x="6277526" y="4792722"/>
            <a:ext cx="2233613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FCAAAB3-FA67-4F13-ADE7-2E438A8866BA}"/>
              </a:ext>
            </a:extLst>
          </p:cNvPr>
          <p:cNvSpPr/>
          <p:nvPr/>
        </p:nvSpPr>
        <p:spPr>
          <a:xfrm>
            <a:off x="6602170" y="4448017"/>
            <a:ext cx="1584325" cy="533400"/>
          </a:xfrm>
          <a:prstGeom prst="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AE5065E3-A5AF-4FC6-8055-17B9FE263B78}"/>
              </a:ext>
            </a:extLst>
          </p:cNvPr>
          <p:cNvSpPr/>
          <p:nvPr/>
        </p:nvSpPr>
        <p:spPr bwMode="auto">
          <a:xfrm>
            <a:off x="6596614" y="4411268"/>
            <a:ext cx="1584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Drone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2" name="오각형 8">
            <a:extLst>
              <a:ext uri="{FF2B5EF4-FFF2-40B4-BE49-F238E27FC236}">
                <a16:creationId xmlns:a16="http://schemas.microsoft.com/office/drawing/2014/main" xmlns="" id="{54028A63-7487-4733-9AAE-23ADF5447F85}"/>
              </a:ext>
            </a:extLst>
          </p:cNvPr>
          <p:cNvSpPr/>
          <p:nvPr/>
        </p:nvSpPr>
        <p:spPr>
          <a:xfrm rot="5400000">
            <a:off x="8419310" y="4864971"/>
            <a:ext cx="2401732" cy="158432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A536EE3B-12F0-4E71-8BE2-4BFEE1E569E1}"/>
              </a:ext>
            </a:extLst>
          </p:cNvPr>
          <p:cNvSpPr/>
          <p:nvPr/>
        </p:nvSpPr>
        <p:spPr>
          <a:xfrm>
            <a:off x="8828014" y="4436207"/>
            <a:ext cx="1584325" cy="533400"/>
          </a:xfrm>
          <a:prstGeom prst="rect">
            <a:avLst/>
          </a:prstGeom>
          <a:solidFill>
            <a:srgbClr val="547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2DF086B6-191A-401D-A959-C872AFED9B48}"/>
              </a:ext>
            </a:extLst>
          </p:cNvPr>
          <p:cNvSpPr/>
          <p:nvPr/>
        </p:nvSpPr>
        <p:spPr bwMode="auto">
          <a:xfrm>
            <a:off x="8822458" y="4399458"/>
            <a:ext cx="1584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Drone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D6198CF4-0D85-4A85-9AE7-FF744AA61E0A}"/>
              </a:ext>
            </a:extLst>
          </p:cNvPr>
          <p:cNvSpPr/>
          <p:nvPr/>
        </p:nvSpPr>
        <p:spPr>
          <a:xfrm>
            <a:off x="1906417" y="4969608"/>
            <a:ext cx="1590675" cy="212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Gain Save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EEPROM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Safety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functions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b="1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C2E6D6D-AAB2-4639-9FA3-2C0385DF6514}"/>
              </a:ext>
            </a:extLst>
          </p:cNvPr>
          <p:cNvSpPr/>
          <p:nvPr/>
        </p:nvSpPr>
        <p:spPr bwMode="auto">
          <a:xfrm>
            <a:off x="1896353" y="1145675"/>
            <a:ext cx="13758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9.27 ~ 9.28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850F597D-4CD6-41AD-BB49-D4868D40A597}"/>
              </a:ext>
            </a:extLst>
          </p:cNvPr>
          <p:cNvSpPr/>
          <p:nvPr/>
        </p:nvSpPr>
        <p:spPr bwMode="auto">
          <a:xfrm>
            <a:off x="4032676" y="1149243"/>
            <a:ext cx="13758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9.29 ~ 9.30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2B5EBF38-37A7-407A-97B3-AFD18B597DB5}"/>
              </a:ext>
            </a:extLst>
          </p:cNvPr>
          <p:cNvSpPr/>
          <p:nvPr/>
        </p:nvSpPr>
        <p:spPr>
          <a:xfrm>
            <a:off x="4353152" y="4974933"/>
            <a:ext cx="1590675" cy="749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Check H/W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Drone Assembly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418D8355-2A73-4238-81D8-5C43BB32D654}"/>
              </a:ext>
            </a:extLst>
          </p:cNvPr>
          <p:cNvSpPr/>
          <p:nvPr/>
        </p:nvSpPr>
        <p:spPr>
          <a:xfrm>
            <a:off x="6584779" y="4969607"/>
            <a:ext cx="1590675" cy="40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Flight</a:t>
            </a:r>
            <a:r>
              <a:rPr lang="ko-KR" altLang="en-US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Test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08A90159-4B93-4128-8AA0-89F9243701BE}"/>
              </a:ext>
            </a:extLst>
          </p:cNvPr>
          <p:cNvSpPr/>
          <p:nvPr/>
        </p:nvSpPr>
        <p:spPr bwMode="auto">
          <a:xfrm>
            <a:off x="6692189" y="1152309"/>
            <a:ext cx="1375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10.5 ~ 10.6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FCAC0DE-7A67-4CA5-A4FA-91F79A1955CB}"/>
              </a:ext>
            </a:extLst>
          </p:cNvPr>
          <p:cNvSpPr/>
          <p:nvPr/>
        </p:nvSpPr>
        <p:spPr bwMode="auto">
          <a:xfrm>
            <a:off x="9418737" y="1152309"/>
            <a:ext cx="6852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10.7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EFCA1BA6-C308-4AA2-B2D5-48842AE0A363}"/>
              </a:ext>
            </a:extLst>
          </p:cNvPr>
          <p:cNvSpPr/>
          <p:nvPr/>
        </p:nvSpPr>
        <p:spPr>
          <a:xfrm>
            <a:off x="8749985" y="2777652"/>
            <a:ext cx="1590675" cy="40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Report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5918D71B-35AA-42F4-9B76-BACD0CCE858D}"/>
              </a:ext>
            </a:extLst>
          </p:cNvPr>
          <p:cNvSpPr/>
          <p:nvPr/>
        </p:nvSpPr>
        <p:spPr>
          <a:xfrm>
            <a:off x="8816108" y="4959107"/>
            <a:ext cx="1590675" cy="40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 err="1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Reprot</a:t>
            </a:r>
            <a:endParaRPr lang="en-US" altLang="ko-KR" sz="1500" b="1" dirty="0">
              <a:solidFill>
                <a:srgbClr val="595959"/>
              </a:solidFill>
              <a:latin typeface="Calibri" panose="020F0502020204030204" pitchFamily="34" charset="0"/>
              <a:ea typeface="Arial Unicode MS" pitchFamily="50" charset="-127"/>
              <a:cs typeface="Times New Roman" panose="02020603050405020304" pitchFamily="18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3B70B7D9-DADF-4213-AAB9-794E6B28D906}"/>
              </a:ext>
            </a:extLst>
          </p:cNvPr>
          <p:cNvSpPr/>
          <p:nvPr/>
        </p:nvSpPr>
        <p:spPr>
          <a:xfrm>
            <a:off x="1873872" y="2717444"/>
            <a:ext cx="1649413" cy="10953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b="1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Optimize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GUI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500" dirty="0">
                <a:solidFill>
                  <a:srgbClr val="595959"/>
                </a:solidFill>
                <a:latin typeface="Calibri" panose="020F0502020204030204" pitchFamily="34" charset="0"/>
                <a:ea typeface="Arial Unicode MS" pitchFamily="50" charset="-127"/>
                <a:cs typeface="Times New Roman" panose="02020603050405020304" pitchFamily="18" charset="0"/>
              </a:rPr>
              <a:t>TRANS DATA</a:t>
            </a:r>
          </a:p>
        </p:txBody>
      </p:sp>
    </p:spTree>
    <p:extLst>
      <p:ext uri="{BB962C8B-B14F-4D97-AF65-F5344CB8AC3E}">
        <p14:creationId xmlns:p14="http://schemas.microsoft.com/office/powerpoint/2010/main" val="33798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4">
            <a:extLst>
              <a:ext uri="{FF2B5EF4-FFF2-40B4-BE49-F238E27FC236}">
                <a16:creationId xmlns:a16="http://schemas.microsoft.com/office/drawing/2014/main" xmlns="" id="{0604D9C1-CFB5-4BC6-8227-86D2CBD3F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6" y="1412875"/>
            <a:ext cx="232251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5000" dirty="0">
                <a:solidFill>
                  <a:srgbClr val="96B5F4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</a:rPr>
              <a:t>02</a:t>
            </a:r>
            <a:endParaRPr lang="ko-KR" altLang="en-US" sz="15000" dirty="0">
              <a:solidFill>
                <a:srgbClr val="96B5F4"/>
              </a:solidFill>
              <a:latin typeface="helvetica" panose="020B0604020202020204" pitchFamily="34" charset="0"/>
              <a:ea typeface="굴림" panose="020B0600000101010101" pitchFamily="50" charset="-127"/>
              <a:cs typeface="helvetica" panose="020B0604020202020204" pitchFamily="34" charset="0"/>
            </a:endParaRPr>
          </a:p>
        </p:txBody>
      </p:sp>
      <p:sp>
        <p:nvSpPr>
          <p:cNvPr id="28675" name="TextBox 47">
            <a:extLst>
              <a:ext uri="{FF2B5EF4-FFF2-40B4-BE49-F238E27FC236}">
                <a16:creationId xmlns:a16="http://schemas.microsoft.com/office/drawing/2014/main" xmlns="" id="{14F63A8E-6366-48F7-9FCA-66839D10C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05" y="3813175"/>
            <a:ext cx="5105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400" dirty="0" smtClean="0">
                <a:solidFill>
                  <a:prstClr val="white">
                    <a:lumMod val="75000"/>
                  </a:prstClr>
                </a:solidFill>
                <a:latin typeface="helvetica" panose="020B0604020202020204" pitchFamily="34" charset="0"/>
                <a:ea typeface="Arial Unicode MS" pitchFamily="50" charset="-127"/>
                <a:cs typeface="helvetica" panose="020B0604020202020204" pitchFamily="34" charset="0"/>
              </a:rPr>
              <a:t>시스템 구성도</a:t>
            </a:r>
            <a:endParaRPr lang="ko-KR" altLang="en-US" sz="4400" dirty="0">
              <a:solidFill>
                <a:srgbClr val="96B5F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46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" y="415438"/>
            <a:ext cx="11423379" cy="591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55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1186</Words>
  <Application>Microsoft Office PowerPoint</Application>
  <PresentationFormat>사용자 지정</PresentationFormat>
  <Paragraphs>349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2" baseType="lpstr"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봉민 고</dc:creator>
  <cp:lastModifiedBy>Creation-8</cp:lastModifiedBy>
  <cp:revision>33</cp:revision>
  <dcterms:created xsi:type="dcterms:W3CDTF">2021-10-07T07:42:05Z</dcterms:created>
  <dcterms:modified xsi:type="dcterms:W3CDTF">2021-10-08T05:04:49Z</dcterms:modified>
</cp:coreProperties>
</file>